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77" r:id="rId1"/>
    <p:sldMasterId id="214748367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prnPr scaleToFitPaper="1"/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>
  <a:tblStyle styleId="{01A66EDD-3DAB-4C5B-A090-DC80EC1FD486}" styleName="Normal Style 1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lum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lum val="8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230" y="108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7.xml"  /><Relationship Id="rId11" Type="http://schemas.openxmlformats.org/officeDocument/2006/relationships/slide" Target="slides/slide8.xml"  /><Relationship Id="rId12" Type="http://schemas.openxmlformats.org/officeDocument/2006/relationships/slide" Target="slides/slide9.xml"  /><Relationship Id="rId13" Type="http://schemas.openxmlformats.org/officeDocument/2006/relationships/slide" Target="slides/slide10.xml"  /><Relationship Id="rId14" Type="http://schemas.openxmlformats.org/officeDocument/2006/relationships/slide" Target="slides/slide11.xml"  /><Relationship Id="rId15" Type="http://schemas.openxmlformats.org/officeDocument/2006/relationships/slide" Target="slides/slide12.xml"  /><Relationship Id="rId16" Type="http://schemas.openxmlformats.org/officeDocument/2006/relationships/slide" Target="slides/slide13.xml"  /><Relationship Id="rId17" Type="http://schemas.openxmlformats.org/officeDocument/2006/relationships/slide" Target="slides/slide14.xml"  /><Relationship Id="rId18" Type="http://schemas.openxmlformats.org/officeDocument/2006/relationships/slide" Target="slides/slide15.xml"  /><Relationship Id="rId19" Type="http://schemas.openxmlformats.org/officeDocument/2006/relationships/slide" Target="slides/slide16.xml"  /><Relationship Id="rId2" Type="http://schemas.openxmlformats.org/officeDocument/2006/relationships/slideMaster" Target="slideMasters/slideMaster2.xml"  /><Relationship Id="rId20" Type="http://schemas.openxmlformats.org/officeDocument/2006/relationships/slide" Target="slides/slide17.xml"  /><Relationship Id="rId21" Type="http://schemas.openxmlformats.org/officeDocument/2006/relationships/slide" Target="slides/slide18.xml"  /><Relationship Id="rId22" Type="http://schemas.openxmlformats.org/officeDocument/2006/relationships/slide" Target="slides/slide19.xml"  /><Relationship Id="rId23" Type="http://schemas.openxmlformats.org/officeDocument/2006/relationships/slide" Target="slides/slide20.xml"  /><Relationship Id="rId24" Type="http://schemas.openxmlformats.org/officeDocument/2006/relationships/slide" Target="slides/slide21.xml"  /><Relationship Id="rId25" Type="http://schemas.openxmlformats.org/officeDocument/2006/relationships/slide" Target="slides/slide22.xml"  /><Relationship Id="rId26" Type="http://schemas.openxmlformats.org/officeDocument/2006/relationships/slide" Target="slides/slide23.xml"  /><Relationship Id="rId27" Type="http://schemas.openxmlformats.org/officeDocument/2006/relationships/slide" Target="slides/slide24.xml"  /><Relationship Id="rId28" Type="http://schemas.openxmlformats.org/officeDocument/2006/relationships/slide" Target="slides/slide25.xml"  /><Relationship Id="rId29" Type="http://schemas.openxmlformats.org/officeDocument/2006/relationships/slide" Target="slides/slide26.xml"  /><Relationship Id="rId3" Type="http://schemas.openxmlformats.org/officeDocument/2006/relationships/notesMaster" Target="notesMasters/notesMaster1.xml"  /><Relationship Id="rId30" Type="http://schemas.openxmlformats.org/officeDocument/2006/relationships/slide" Target="slides/slide27.xml"  /><Relationship Id="rId31" Type="http://schemas.openxmlformats.org/officeDocument/2006/relationships/slide" Target="slides/slide28.xml"  /><Relationship Id="rId32" Type="http://schemas.openxmlformats.org/officeDocument/2006/relationships/slide" Target="slides/slide29.xml"  /><Relationship Id="rId33" Type="http://schemas.openxmlformats.org/officeDocument/2006/relationships/slide" Target="slides/slide30.xml"  /><Relationship Id="rId34" Type="http://schemas.openxmlformats.org/officeDocument/2006/relationships/slide" Target="slides/slide31.xml"  /><Relationship Id="rId35" Type="http://schemas.openxmlformats.org/officeDocument/2006/relationships/slide" Target="slides/slide32.xml"  /><Relationship Id="rId36" Type="http://schemas.openxmlformats.org/officeDocument/2006/relationships/slide" Target="slides/slide33.xml"  /><Relationship Id="rId37" Type="http://schemas.openxmlformats.org/officeDocument/2006/relationships/slide" Target="slides/slide34.xml"  /><Relationship Id="rId38" Type="http://schemas.openxmlformats.org/officeDocument/2006/relationships/slide" Target="slides/slide35.xml"  /><Relationship Id="rId39" Type="http://schemas.openxmlformats.org/officeDocument/2006/relationships/slide" Target="slides/slide36.xml"  /><Relationship Id="rId4" Type="http://schemas.openxmlformats.org/officeDocument/2006/relationships/slide" Target="slides/slide1.xml"  /><Relationship Id="rId40" Type="http://schemas.openxmlformats.org/officeDocument/2006/relationships/slide" Target="slides/slide37.xml"  /><Relationship Id="rId41" Type="http://schemas.openxmlformats.org/officeDocument/2006/relationships/slide" Target="slides/slide38.xml"  /><Relationship Id="rId42" Type="http://schemas.openxmlformats.org/officeDocument/2006/relationships/slide" Target="slides/slide39.xml"  /><Relationship Id="rId43" Type="http://schemas.openxmlformats.org/officeDocument/2006/relationships/slide" Target="slides/slide40.xml"  /><Relationship Id="rId44" Type="http://schemas.openxmlformats.org/officeDocument/2006/relationships/slide" Target="slides/slide41.xml"  /><Relationship Id="rId45" Type="http://schemas.openxmlformats.org/officeDocument/2006/relationships/slide" Target="slides/slide42.xml"  /><Relationship Id="rId46" Type="http://schemas.openxmlformats.org/officeDocument/2006/relationships/slide" Target="slides/slide43.xml"  /><Relationship Id="rId47" Type="http://schemas.openxmlformats.org/officeDocument/2006/relationships/slide" Target="slides/slide44.xml"  /><Relationship Id="rId48" Type="http://schemas.openxmlformats.org/officeDocument/2006/relationships/slide" Target="slides/slide45.xml"  /><Relationship Id="rId49" Type="http://schemas.openxmlformats.org/officeDocument/2006/relationships/slide" Target="slides/slide46.xml"  /><Relationship Id="rId5" Type="http://schemas.openxmlformats.org/officeDocument/2006/relationships/slide" Target="slides/slide2.xml"  /><Relationship Id="rId50" Type="http://schemas.openxmlformats.org/officeDocument/2006/relationships/slide" Target="slides/slide47.xml"  /><Relationship Id="rId51" Type="http://schemas.openxmlformats.org/officeDocument/2006/relationships/slide" Target="slides/slide48.xml"  /><Relationship Id="rId52" Type="http://schemas.openxmlformats.org/officeDocument/2006/relationships/slide" Target="slides/slide49.xml"  /><Relationship Id="rId53" Type="http://schemas.openxmlformats.org/officeDocument/2006/relationships/slide" Target="slides/slide50.xml"  /><Relationship Id="rId54" Type="http://schemas.openxmlformats.org/officeDocument/2006/relationships/slide" Target="slides/slide51.xml"  /><Relationship Id="rId55" Type="http://schemas.openxmlformats.org/officeDocument/2006/relationships/slide" Target="slides/slide52.xml"  /><Relationship Id="rId56" Type="http://schemas.openxmlformats.org/officeDocument/2006/relationships/slide" Target="slides/slide53.xml"  /><Relationship Id="rId57" Type="http://schemas.openxmlformats.org/officeDocument/2006/relationships/slide" Target="slides/slide54.xml"  /><Relationship Id="rId58" Type="http://schemas.openxmlformats.org/officeDocument/2006/relationships/slide" Target="slides/slide55.xml"  /><Relationship Id="rId59" Type="http://schemas.openxmlformats.org/officeDocument/2006/relationships/slide" Target="slides/slide56.xml"  /><Relationship Id="rId6" Type="http://schemas.openxmlformats.org/officeDocument/2006/relationships/slide" Target="slides/slide3.xml"  /><Relationship Id="rId60" Type="http://schemas.openxmlformats.org/officeDocument/2006/relationships/slide" Target="slides/slide57.xml"  /><Relationship Id="rId61" Type="http://schemas.openxmlformats.org/officeDocument/2006/relationships/slide" Target="slides/slide58.xml"  /><Relationship Id="rId62" Type="http://schemas.openxmlformats.org/officeDocument/2006/relationships/slide" Target="slides/slide59.xml"  /><Relationship Id="rId63" Type="http://schemas.openxmlformats.org/officeDocument/2006/relationships/slide" Target="slides/slide60.xml"  /><Relationship Id="rId64" Type="http://schemas.openxmlformats.org/officeDocument/2006/relationships/slide" Target="slides/slide61.xml"  /><Relationship Id="rId65" Type="http://schemas.openxmlformats.org/officeDocument/2006/relationships/slide" Target="slides/slide62.xml"  /><Relationship Id="rId66" Type="http://schemas.openxmlformats.org/officeDocument/2006/relationships/slide" Target="slides/slide63.xml"  /><Relationship Id="rId67" Type="http://schemas.openxmlformats.org/officeDocument/2006/relationships/slide" Target="slides/slide64.xml"  /><Relationship Id="rId68" Type="http://schemas.openxmlformats.org/officeDocument/2006/relationships/slide" Target="slides/slide65.xml"  /><Relationship Id="rId69" Type="http://schemas.openxmlformats.org/officeDocument/2006/relationships/slide" Target="slides/slide66.xml"  /><Relationship Id="rId7" Type="http://schemas.openxmlformats.org/officeDocument/2006/relationships/slide" Target="slides/slide4.xml"  /><Relationship Id="rId70" Type="http://schemas.openxmlformats.org/officeDocument/2006/relationships/slide" Target="slides/slide67.xml"  /><Relationship Id="rId71" Type="http://schemas.openxmlformats.org/officeDocument/2006/relationships/slide" Target="slides/slide68.xml"  /><Relationship Id="rId72" Type="http://schemas.openxmlformats.org/officeDocument/2006/relationships/slide" Target="slides/slide69.xml"  /><Relationship Id="rId73" Type="http://schemas.openxmlformats.org/officeDocument/2006/relationships/slide" Target="slides/slide70.xml"  /><Relationship Id="rId74" Type="http://schemas.openxmlformats.org/officeDocument/2006/relationships/slide" Target="slides/slide71.xml"  /><Relationship Id="rId75" Type="http://schemas.openxmlformats.org/officeDocument/2006/relationships/slide" Target="slides/slide72.xml"  /><Relationship Id="rId76" Type="http://schemas.openxmlformats.org/officeDocument/2006/relationships/slide" Target="slides/slide73.xml"  /><Relationship Id="rId77" Type="http://schemas.openxmlformats.org/officeDocument/2006/relationships/slide" Target="slides/slide74.xml"  /><Relationship Id="rId78" Type="http://schemas.openxmlformats.org/officeDocument/2006/relationships/slide" Target="slides/slide75.xml"  /><Relationship Id="rId79" Type="http://schemas.openxmlformats.org/officeDocument/2006/relationships/slide" Target="slides/slide76.xml"  /><Relationship Id="rId8" Type="http://schemas.openxmlformats.org/officeDocument/2006/relationships/slide" Target="slides/slide5.xml"  /><Relationship Id="rId80" Type="http://schemas.openxmlformats.org/officeDocument/2006/relationships/presProps" Target="presProps.xml"  /><Relationship Id="rId81" Type="http://schemas.openxmlformats.org/officeDocument/2006/relationships/viewProps" Target="viewProps.xml"  /><Relationship Id="rId82" Type="http://schemas.openxmlformats.org/officeDocument/2006/relationships/theme" Target="theme/theme1.xml"  /><Relationship Id="rId83" Type="http://schemas.openxmlformats.org/officeDocument/2006/relationships/tableStyles" Target="tableStyles.xml"  /><Relationship Id="rId9" Type="http://schemas.openxmlformats.org/officeDocument/2006/relationships/slide" Target="slides/slide6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3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892B2318-C28E-41CF-8400-2242815CB424}" type="datetime1">
              <a:rPr lang="ko-KR" altLang="en-US"/>
              <a:pPr lvl="0">
                <a:defRPr/>
              </a:pPr>
              <a:t>2023-01-18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1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두 번째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세 번째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네 번째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 번째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4C19327B-C36A-4E5B-B395-F59AF7D99D0C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9631-1A97-4B08-B15F-E6BA7A09B781}" type="datetimeFigureOut">
              <a:rPr lang="ko-KR" altLang="en-US" smtClean="0"/>
              <a:t>2023-01-09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9FDC-5E8A-4DEF-8459-219A779233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6370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9631-1A97-4B08-B15F-E6BA7A09B781}" type="datetimeFigureOut">
              <a:rPr lang="ko-KR" altLang="en-US" smtClean="0"/>
              <a:t>2023-01-09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9FDC-5E8A-4DEF-8459-219A779233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5576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9631-1A97-4B08-B15F-E6BA7A09B781}" type="datetimeFigureOut">
              <a:rPr lang="ko-KR" altLang="en-US" smtClean="0"/>
              <a:t>2023-01-09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9FDC-5E8A-4DEF-8459-219A779233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6886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2A0C-FB0C-4AA1-8EBD-598CAAD49BF0}" type="datetimeFigureOut">
              <a:rPr lang="ko-KR" altLang="en-US" smtClean="0"/>
              <a:t>2023-01-09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C9D0-BDCE-4F65-82DC-379AED1471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7520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2A0C-FB0C-4AA1-8EBD-598CAAD49BF0}" type="datetimeFigureOut">
              <a:rPr lang="ko-KR" altLang="en-US" smtClean="0"/>
              <a:t>2023-01-09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C9D0-BDCE-4F65-82DC-379AED1471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1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9631-1A97-4B08-B15F-E6BA7A09B781}" type="datetimeFigureOut">
              <a:rPr lang="ko-KR" altLang="en-US" smtClean="0"/>
              <a:t>2023-01-09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9FDC-5E8A-4DEF-8459-219A779233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13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9631-1A97-4B08-B15F-E6BA7A09B781}" type="datetimeFigureOut">
              <a:rPr lang="ko-KR" altLang="en-US" smtClean="0"/>
              <a:t>2023-01-09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9FDC-5E8A-4DEF-8459-219A779233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8367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9631-1A97-4B08-B15F-E6BA7A09B781}" type="datetimeFigureOut">
              <a:rPr lang="ko-KR" altLang="en-US" smtClean="0"/>
              <a:t>2023-01-09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9FDC-5E8A-4DEF-8459-219A779233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4305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9631-1A97-4B08-B15F-E6BA7A09B781}" type="datetimeFigureOut">
              <a:rPr lang="ko-KR" altLang="en-US" smtClean="0"/>
              <a:t>2023-01-09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9FDC-5E8A-4DEF-8459-219A779233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58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9631-1A97-4B08-B15F-E6BA7A09B781}" type="datetimeFigureOut">
              <a:rPr lang="ko-KR" altLang="en-US" smtClean="0"/>
              <a:t>2023-01-09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9FDC-5E8A-4DEF-8459-219A779233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4660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9631-1A97-4B08-B15F-E6BA7A09B781}" type="datetimeFigureOut">
              <a:rPr lang="ko-KR" altLang="en-US" smtClean="0"/>
              <a:t>2023-01-09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9FDC-5E8A-4DEF-8459-219A779233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880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9631-1A97-4B08-B15F-E6BA7A09B781}" type="datetimeFigureOut">
              <a:rPr lang="ko-KR" altLang="en-US" smtClean="0"/>
              <a:t>2023-01-09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9FDC-5E8A-4DEF-8459-219A779233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9683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9631-1A97-4B08-B15F-E6BA7A09B781}" type="datetimeFigureOut">
              <a:rPr lang="ko-KR" altLang="en-US" smtClean="0"/>
              <a:t>2023-01-09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39FDC-5E8A-4DEF-8459-219A779233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9334747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_rels/slideMaster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slideLayout" Target="../slideLayouts/slideLayout13.xml"  /><Relationship Id="rId3" Type="http://schemas.openxmlformats.org/officeDocument/2006/relationships/theme" Target="../theme/theme2.xml"  /><Relationship Id="rId4" Type="http://schemas.openxmlformats.org/officeDocument/2006/relationships/image" Target="../media/image1.png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69631-1A97-4B08-B15F-E6BA7A09B781}" type="datetimeFigureOut">
              <a:rPr lang="ko-KR" altLang="en-US" smtClean="0"/>
              <a:t>2023-01-09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39FDC-5E8A-4DEF-8459-219A779233B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48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  <a:latin typeface="HG꼬딕씨 20g" panose="02020603020101020101" pitchFamily="18" charset="-127"/>
                <a:ea typeface="HG꼬딕씨 20g" panose="02020603020101020101" pitchFamily="18" charset="-127"/>
              </a:defRPr>
            </a:lvl1pPr>
          </a:lstStyle>
          <a:p>
            <a:fld id="{D33C2A0C-FB0C-4AA1-8EBD-598CAAD49BF0}" type="datetimeFigureOut">
              <a:rPr lang="ko-KR" altLang="en-US" smtClean="0"/>
              <a:pPr/>
              <a:t>2023-01-09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3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  <a:latin typeface="HG꼬딕씨 20g" panose="02020603020101020101" pitchFamily="18" charset="-127"/>
                <a:ea typeface="HG꼬딕씨 20g" panose="02020603020101020101" pitchFamily="18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  <a:latin typeface="HG꼬딕씨 20g" panose="02020603020101020101" pitchFamily="18" charset="-127"/>
                <a:ea typeface="HG꼬딕씨 20g" panose="02020603020101020101" pitchFamily="18" charset="-127"/>
              </a:defRPr>
            </a:lvl1pPr>
          </a:lstStyle>
          <a:p>
            <a:fld id="{DE0EC9D0-BDCE-4F65-82DC-379AED14712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6561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742950" rtl="0" eaLnBrk="1" latinLnBrk="1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HG꼬딕씨 20g" panose="02020603020101020101" pitchFamily="18" charset="-127"/>
          <a:ea typeface="HG꼬딕씨 20g" panose="02020603020101020101" pitchFamily="18" charset="-127"/>
          <a:cs typeface="+mj-cs"/>
        </a:defRPr>
      </a:lvl1pPr>
    </p:titleStyle>
    <p:bodyStyle>
      <a:lvl1pPr marL="185738" indent="-185738" algn="l" defTabSz="742950" rtl="0" eaLnBrk="1" latinLnBrk="1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HG꼬딕씨 20g" panose="02020603020101020101" pitchFamily="18" charset="-127"/>
          <a:ea typeface="HG꼬딕씨 20g" panose="02020603020101020101" pitchFamily="18" charset="-127"/>
          <a:cs typeface="+mn-cs"/>
        </a:defRPr>
      </a:lvl1pPr>
      <a:lvl2pPr marL="557213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HG꼬딕씨 20g" panose="02020603020101020101" pitchFamily="18" charset="-127"/>
          <a:ea typeface="HG꼬딕씨 20g" panose="02020603020101020101" pitchFamily="18" charset="-127"/>
          <a:cs typeface="+mn-cs"/>
        </a:defRPr>
      </a:lvl2pPr>
      <a:lvl3pPr marL="928688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HG꼬딕씨 20g" panose="02020603020101020101" pitchFamily="18" charset="-127"/>
          <a:ea typeface="HG꼬딕씨 20g" panose="02020603020101020101" pitchFamily="18" charset="-127"/>
          <a:cs typeface="+mn-cs"/>
        </a:defRPr>
      </a:lvl3pPr>
      <a:lvl4pPr marL="1300163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HG꼬딕씨 20g" panose="02020603020101020101" pitchFamily="18" charset="-127"/>
          <a:ea typeface="HG꼬딕씨 20g" panose="02020603020101020101" pitchFamily="18" charset="-127"/>
          <a:cs typeface="+mn-cs"/>
        </a:defRPr>
      </a:lvl4pPr>
      <a:lvl5pPr marL="1671638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HG꼬딕씨 20g" panose="02020603020101020101" pitchFamily="18" charset="-127"/>
          <a:ea typeface="HG꼬딕씨 20g" panose="02020603020101020101" pitchFamily="18" charset="-127"/>
          <a:cs typeface="+mn-cs"/>
        </a:defRPr>
      </a:lvl5pPr>
      <a:lvl6pPr marL="2043113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.png"  /><Relationship Id="rId3" Type="http://schemas.openxmlformats.org/officeDocument/2006/relationships/image" Target="../media/image3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10" Type="http://schemas.openxmlformats.org/officeDocument/2006/relationships/image" Target="../media/image62.jpeg"  /><Relationship Id="rId11" Type="http://schemas.openxmlformats.org/officeDocument/2006/relationships/image" Target="../media/image63.jpeg"  /><Relationship Id="rId12" Type="http://schemas.openxmlformats.org/officeDocument/2006/relationships/image" Target="../media/image64.png"  /><Relationship Id="rId13" Type="http://schemas.openxmlformats.org/officeDocument/2006/relationships/image" Target="../media/image14.png"  /><Relationship Id="rId14" Type="http://schemas.openxmlformats.org/officeDocument/2006/relationships/image" Target="../media/image65.png"  /><Relationship Id="rId2" Type="http://schemas.openxmlformats.org/officeDocument/2006/relationships/image" Target="../media/image54.jpeg"  /><Relationship Id="rId3" Type="http://schemas.openxmlformats.org/officeDocument/2006/relationships/image" Target="../media/image55.jpeg"  /><Relationship Id="rId4" Type="http://schemas.openxmlformats.org/officeDocument/2006/relationships/image" Target="../media/image56.jpeg"  /><Relationship Id="rId5" Type="http://schemas.openxmlformats.org/officeDocument/2006/relationships/image" Target="../media/image57.jpeg"  /><Relationship Id="rId6" Type="http://schemas.openxmlformats.org/officeDocument/2006/relationships/image" Target="../media/image58.jpeg"  /><Relationship Id="rId7" Type="http://schemas.openxmlformats.org/officeDocument/2006/relationships/image" Target="../media/image59.jpeg"  /><Relationship Id="rId8" Type="http://schemas.openxmlformats.org/officeDocument/2006/relationships/image" Target="../media/image60.jpeg"  /><Relationship Id="rId9" Type="http://schemas.openxmlformats.org/officeDocument/2006/relationships/image" Target="../media/image61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10" Type="http://schemas.openxmlformats.org/officeDocument/2006/relationships/image" Target="../media/image74.jpeg"  /><Relationship Id="rId11" Type="http://schemas.openxmlformats.org/officeDocument/2006/relationships/image" Target="../media/image35.jpeg"  /><Relationship Id="rId12" Type="http://schemas.openxmlformats.org/officeDocument/2006/relationships/image" Target="../media/image32.jpeg"  /><Relationship Id="rId13" Type="http://schemas.openxmlformats.org/officeDocument/2006/relationships/image" Target="../media/image20.jpeg"  /><Relationship Id="rId14" Type="http://schemas.openxmlformats.org/officeDocument/2006/relationships/image" Target="../media/image42.png"  /><Relationship Id="rId15" Type="http://schemas.openxmlformats.org/officeDocument/2006/relationships/image" Target="../media/image75.png"  /><Relationship Id="rId16" Type="http://schemas.openxmlformats.org/officeDocument/2006/relationships/image" Target="../media/image76.png"  /><Relationship Id="rId17" Type="http://schemas.openxmlformats.org/officeDocument/2006/relationships/image" Target="../media/image77.png"  /><Relationship Id="rId2" Type="http://schemas.openxmlformats.org/officeDocument/2006/relationships/image" Target="../media/image66.jpeg"  /><Relationship Id="rId3" Type="http://schemas.openxmlformats.org/officeDocument/2006/relationships/image" Target="../media/image67.jpeg"  /><Relationship Id="rId4" Type="http://schemas.openxmlformats.org/officeDocument/2006/relationships/image" Target="../media/image68.jpeg"  /><Relationship Id="rId5" Type="http://schemas.openxmlformats.org/officeDocument/2006/relationships/image" Target="../media/image69.jpeg"  /><Relationship Id="rId6" Type="http://schemas.openxmlformats.org/officeDocument/2006/relationships/image" Target="../media/image70.jpeg"  /><Relationship Id="rId7" Type="http://schemas.openxmlformats.org/officeDocument/2006/relationships/image" Target="../media/image71.jpeg"  /><Relationship Id="rId8" Type="http://schemas.openxmlformats.org/officeDocument/2006/relationships/image" Target="../media/image72.jpeg"  /><Relationship Id="rId9" Type="http://schemas.openxmlformats.org/officeDocument/2006/relationships/image" Target="../media/image73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78.jpeg"  /><Relationship Id="rId3" Type="http://schemas.openxmlformats.org/officeDocument/2006/relationships/image" Target="../media/image79.png"  /><Relationship Id="rId4" Type="http://schemas.openxmlformats.org/officeDocument/2006/relationships/image" Target="../media/image80.png"  /><Relationship Id="rId5" Type="http://schemas.openxmlformats.org/officeDocument/2006/relationships/image" Target="../media/image81.png"  /><Relationship Id="rId6" Type="http://schemas.openxmlformats.org/officeDocument/2006/relationships/image" Target="../media/image82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83.png"  /><Relationship Id="rId3" Type="http://schemas.openxmlformats.org/officeDocument/2006/relationships/image" Target="../media/image84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85.png"  /><Relationship Id="rId3" Type="http://schemas.openxmlformats.org/officeDocument/2006/relationships/image" Target="../media/image86.png"  /><Relationship Id="rId4" Type="http://schemas.openxmlformats.org/officeDocument/2006/relationships/image" Target="../media/image87.png"  /><Relationship Id="rId5" Type="http://schemas.openxmlformats.org/officeDocument/2006/relationships/image" Target="../media/image88.png"  /><Relationship Id="rId6" Type="http://schemas.openxmlformats.org/officeDocument/2006/relationships/image" Target="../media/image89.png"  /><Relationship Id="rId7" Type="http://schemas.openxmlformats.org/officeDocument/2006/relationships/image" Target="../media/image90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10" Type="http://schemas.openxmlformats.org/officeDocument/2006/relationships/image" Target="../media/image99.png"  /><Relationship Id="rId11" Type="http://schemas.openxmlformats.org/officeDocument/2006/relationships/image" Target="../media/image100.png"  /><Relationship Id="rId12" Type="http://schemas.openxmlformats.org/officeDocument/2006/relationships/image" Target="../media/image101.png"  /><Relationship Id="rId2" Type="http://schemas.openxmlformats.org/officeDocument/2006/relationships/image" Target="../media/image91.png"  /><Relationship Id="rId3" Type="http://schemas.openxmlformats.org/officeDocument/2006/relationships/image" Target="../media/image92.png"  /><Relationship Id="rId4" Type="http://schemas.openxmlformats.org/officeDocument/2006/relationships/image" Target="../media/image93.png"  /><Relationship Id="rId5" Type="http://schemas.openxmlformats.org/officeDocument/2006/relationships/image" Target="../media/image94.png"  /><Relationship Id="rId6" Type="http://schemas.openxmlformats.org/officeDocument/2006/relationships/image" Target="../media/image95.png"  /><Relationship Id="rId7" Type="http://schemas.openxmlformats.org/officeDocument/2006/relationships/image" Target="../media/image96.png"  /><Relationship Id="rId8" Type="http://schemas.openxmlformats.org/officeDocument/2006/relationships/image" Target="../media/image97.png"  /><Relationship Id="rId9" Type="http://schemas.openxmlformats.org/officeDocument/2006/relationships/image" Target="../media/image98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02.png"  /><Relationship Id="rId3" Type="http://schemas.openxmlformats.org/officeDocument/2006/relationships/image" Target="../media/image103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04.png"  /><Relationship Id="rId3" Type="http://schemas.openxmlformats.org/officeDocument/2006/relationships/image" Target="../media/image105.jpeg"  /><Relationship Id="rId4" Type="http://schemas.openxmlformats.org/officeDocument/2006/relationships/image" Target="../media/image106.png"  /><Relationship Id="rId5" Type="http://schemas.openxmlformats.org/officeDocument/2006/relationships/image" Target="../media/image107.png"  /><Relationship Id="rId6" Type="http://schemas.openxmlformats.org/officeDocument/2006/relationships/image" Target="../media/image108.png"  /><Relationship Id="rId7" Type="http://schemas.openxmlformats.org/officeDocument/2006/relationships/image" Target="../media/image109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10.png"  /><Relationship Id="rId3" Type="http://schemas.openxmlformats.org/officeDocument/2006/relationships/image" Target="../media/image111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hyperlink" Target="https://youtu.be/z9ga4RCrdQQ" TargetMode="External" /><Relationship Id="rId3" Type="http://schemas.openxmlformats.org/officeDocument/2006/relationships/image" Target="../media/image4.png"  /><Relationship Id="rId4" Type="http://schemas.openxmlformats.org/officeDocument/2006/relationships/hyperlink" Target="https://youtu.be/gjP4LGutUSA" TargetMode="External" /><Relationship Id="rId5" Type="http://schemas.openxmlformats.org/officeDocument/2006/relationships/image" Target="../media/image5.png"  /><Relationship Id="rId6" Type="http://schemas.openxmlformats.org/officeDocument/2006/relationships/hyperlink" Target="https://youtu.be/18yaLUNaT0k" TargetMode="External" /><Relationship Id="rId7" Type="http://schemas.openxmlformats.org/officeDocument/2006/relationships/image" Target="../media/image6.png"  /><Relationship Id="rId8" Type="http://schemas.openxmlformats.org/officeDocument/2006/relationships/hyperlink" Target="https://youtu.be/CLMKXPzbiLk" TargetMode="External" /><Relationship Id="rId9" Type="http://schemas.openxmlformats.org/officeDocument/2006/relationships/image" Target="../media/image7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12.png"  /><Relationship Id="rId3" Type="http://schemas.openxmlformats.org/officeDocument/2006/relationships/image" Target="../media/image113.png"  /><Relationship Id="rId4" Type="http://schemas.openxmlformats.org/officeDocument/2006/relationships/image" Target="../media/image114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15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10" Type="http://schemas.openxmlformats.org/officeDocument/2006/relationships/image" Target="../media/image124.jpeg"  /><Relationship Id="rId2" Type="http://schemas.openxmlformats.org/officeDocument/2006/relationships/image" Target="../media/image116.jpeg"  /><Relationship Id="rId3" Type="http://schemas.openxmlformats.org/officeDocument/2006/relationships/image" Target="../media/image117.png"  /><Relationship Id="rId4" Type="http://schemas.openxmlformats.org/officeDocument/2006/relationships/image" Target="../media/image118.png"  /><Relationship Id="rId5" Type="http://schemas.openxmlformats.org/officeDocument/2006/relationships/image" Target="../media/image119.png"  /><Relationship Id="rId6" Type="http://schemas.openxmlformats.org/officeDocument/2006/relationships/image" Target="../media/image120.jpeg"  /><Relationship Id="rId7" Type="http://schemas.openxmlformats.org/officeDocument/2006/relationships/image" Target="../media/image121.jpeg"  /><Relationship Id="rId8" Type="http://schemas.openxmlformats.org/officeDocument/2006/relationships/image" Target="../media/image122.jpeg"  /><Relationship Id="rId9" Type="http://schemas.openxmlformats.org/officeDocument/2006/relationships/image" Target="../media/image123.jpe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25.png"  /><Relationship Id="rId3" Type="http://schemas.openxmlformats.org/officeDocument/2006/relationships/image" Target="../media/image126.png"  /><Relationship Id="rId4" Type="http://schemas.openxmlformats.org/officeDocument/2006/relationships/image" Target="../media/image127.png"  /><Relationship Id="rId5" Type="http://schemas.openxmlformats.org/officeDocument/2006/relationships/image" Target="../media/image128.png"  /><Relationship Id="rId6" Type="http://schemas.openxmlformats.org/officeDocument/2006/relationships/image" Target="../media/image129.jpe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30.png"  /><Relationship Id="rId3" Type="http://schemas.openxmlformats.org/officeDocument/2006/relationships/image" Target="../media/image131.jpeg"  /><Relationship Id="rId4" Type="http://schemas.openxmlformats.org/officeDocument/2006/relationships/image" Target="../media/image132.jpe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33.png"  /><Relationship Id="rId3" Type="http://schemas.openxmlformats.org/officeDocument/2006/relationships/image" Target="../media/image134.png"  /><Relationship Id="rId4" Type="http://schemas.openxmlformats.org/officeDocument/2006/relationships/image" Target="../media/image135.png"  /><Relationship Id="rId5" Type="http://schemas.openxmlformats.org/officeDocument/2006/relationships/image" Target="../media/image136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37.png"  /><Relationship Id="rId3" Type="http://schemas.openxmlformats.org/officeDocument/2006/relationships/image" Target="../media/image138.png"  /><Relationship Id="rId4" Type="http://schemas.openxmlformats.org/officeDocument/2006/relationships/image" Target="../media/image139.png"  /><Relationship Id="rId5" Type="http://schemas.openxmlformats.org/officeDocument/2006/relationships/image" Target="../media/image83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10" Type="http://schemas.openxmlformats.org/officeDocument/2006/relationships/image" Target="../media/image146.png"  /><Relationship Id="rId11" Type="http://schemas.openxmlformats.org/officeDocument/2006/relationships/image" Target="../media/image147.png"  /><Relationship Id="rId12" Type="http://schemas.openxmlformats.org/officeDocument/2006/relationships/image" Target="../media/image148.png"  /><Relationship Id="rId2" Type="http://schemas.openxmlformats.org/officeDocument/2006/relationships/image" Target="../media/image140.png"  /><Relationship Id="rId3" Type="http://schemas.openxmlformats.org/officeDocument/2006/relationships/image" Target="../media/image133.png"  /><Relationship Id="rId4" Type="http://schemas.openxmlformats.org/officeDocument/2006/relationships/image" Target="../media/image83.png"  /><Relationship Id="rId5" Type="http://schemas.openxmlformats.org/officeDocument/2006/relationships/image" Target="../media/image141.png"  /><Relationship Id="rId6" Type="http://schemas.openxmlformats.org/officeDocument/2006/relationships/image" Target="../media/image142.png"  /><Relationship Id="rId7" Type="http://schemas.openxmlformats.org/officeDocument/2006/relationships/image" Target="../media/image143.png"  /><Relationship Id="rId8" Type="http://schemas.openxmlformats.org/officeDocument/2006/relationships/image" Target="../media/image144.png"  /><Relationship Id="rId9" Type="http://schemas.openxmlformats.org/officeDocument/2006/relationships/image" Target="../media/image145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49.png"  /><Relationship Id="rId3" Type="http://schemas.openxmlformats.org/officeDocument/2006/relationships/image" Target="../media/image150.png"  /><Relationship Id="rId4" Type="http://schemas.openxmlformats.org/officeDocument/2006/relationships/image" Target="../media/image151.png"  /><Relationship Id="rId5" Type="http://schemas.openxmlformats.org/officeDocument/2006/relationships/image" Target="../media/image152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hyperlink" Target="http://calender.space-dust.com/" TargetMode="External" /><Relationship Id="rId3" Type="http://schemas.openxmlformats.org/officeDocument/2006/relationships/hyperlink" Target="https://blog.naver.com/space646" TargetMode="External" /><Relationship Id="rId4" Type="http://schemas.openxmlformats.org/officeDocument/2006/relationships/hyperlink" Target="http://pf.kakao.com/_xeKxhhu" TargetMode="External" /><Relationship Id="rId5" Type="http://schemas.openxmlformats.org/officeDocument/2006/relationships/image" Target="../media/image8.jpeg"  /><Relationship Id="rId6" Type="http://schemas.openxmlformats.org/officeDocument/2006/relationships/image" Target="../media/image9.jpeg"  /><Relationship Id="rId7" Type="http://schemas.openxmlformats.org/officeDocument/2006/relationships/image" Target="../media/image10.jpeg"  /><Relationship Id="rId8" Type="http://schemas.openxmlformats.org/officeDocument/2006/relationships/image" Target="../media/image11.jpe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53.jpeg"  /><Relationship Id="rId3" Type="http://schemas.openxmlformats.org/officeDocument/2006/relationships/image" Target="../media/image154.png"  /><Relationship Id="rId4" Type="http://schemas.openxmlformats.org/officeDocument/2006/relationships/image" Target="../media/image155.jpeg"  /><Relationship Id="rId5" Type="http://schemas.openxmlformats.org/officeDocument/2006/relationships/image" Target="../media/image156.jpeg"  /><Relationship Id="rId6" Type="http://schemas.openxmlformats.org/officeDocument/2006/relationships/image" Target="../media/image157.png"  /><Relationship Id="rId7" Type="http://schemas.openxmlformats.org/officeDocument/2006/relationships/image" Target="../media/image158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10" Type="http://schemas.openxmlformats.org/officeDocument/2006/relationships/image" Target="../media/image167.png"  /><Relationship Id="rId11" Type="http://schemas.openxmlformats.org/officeDocument/2006/relationships/image" Target="../media/image168.png"  /><Relationship Id="rId12" Type="http://schemas.openxmlformats.org/officeDocument/2006/relationships/image" Target="../media/image169.png"  /><Relationship Id="rId13" Type="http://schemas.openxmlformats.org/officeDocument/2006/relationships/image" Target="../media/image170.png"  /><Relationship Id="rId2" Type="http://schemas.openxmlformats.org/officeDocument/2006/relationships/image" Target="../media/image159.png"  /><Relationship Id="rId3" Type="http://schemas.openxmlformats.org/officeDocument/2006/relationships/image" Target="../media/image160.png"  /><Relationship Id="rId4" Type="http://schemas.openxmlformats.org/officeDocument/2006/relationships/image" Target="../media/image161.png"  /><Relationship Id="rId5" Type="http://schemas.openxmlformats.org/officeDocument/2006/relationships/image" Target="../media/image162.png"  /><Relationship Id="rId6" Type="http://schemas.openxmlformats.org/officeDocument/2006/relationships/image" Target="../media/image163.png"  /><Relationship Id="rId7" Type="http://schemas.openxmlformats.org/officeDocument/2006/relationships/image" Target="../media/image164.png"  /><Relationship Id="rId8" Type="http://schemas.openxmlformats.org/officeDocument/2006/relationships/image" Target="../media/image165.png"  /><Relationship Id="rId9" Type="http://schemas.openxmlformats.org/officeDocument/2006/relationships/image" Target="../media/image166.pn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71.png"  /><Relationship Id="rId3" Type="http://schemas.openxmlformats.org/officeDocument/2006/relationships/image" Target="../media/image172.png"  /><Relationship Id="rId4" Type="http://schemas.openxmlformats.org/officeDocument/2006/relationships/image" Target="../media/image173.png"  /><Relationship Id="rId5" Type="http://schemas.openxmlformats.org/officeDocument/2006/relationships/hyperlink" Target="https://space-dust.com/product/detail.html?product_no=152&amp;cate_no=93&amp;display_group=1" TargetMode="External" /><Relationship Id="rId6" Type="http://schemas.openxmlformats.org/officeDocument/2006/relationships/hyperlink" Target="https://blog.naver.com/space646/222439841968" TargetMode="External" /><Relationship Id="rId7" Type="http://schemas.openxmlformats.org/officeDocument/2006/relationships/hyperlink" Target="https://youtu.be/NtQMuZ11By0" TargetMode="External"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74.pn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hyperlink" Target="https://serviceapi.nmv.naver.com/flash/convertIframeTag.nhn?vid=B01D9A778E249357FF49216FDDAA4E7CE478&amp;outKey=V125aa4601cbd04790346238b66e9272608e9505f4e309cf65e59238b66e9272608e9&amp;width=544&amp;height=306" TargetMode="External" /><Relationship Id="rId3" Type="http://schemas.openxmlformats.org/officeDocument/2006/relationships/image" Target="../media/image175.png"  /><Relationship Id="rId4" Type="http://schemas.openxmlformats.org/officeDocument/2006/relationships/hyperlink" Target="https://youtu.be/18yaLUNaT0k" TargetMode="External" /><Relationship Id="rId5" Type="http://schemas.openxmlformats.org/officeDocument/2006/relationships/image" Target="../media/image6.png"  /><Relationship Id="rId6" Type="http://schemas.openxmlformats.org/officeDocument/2006/relationships/hyperlink" Target="https://youtu.be/CLMKXPzbiLk" TargetMode="External" /><Relationship Id="rId7" Type="http://schemas.openxmlformats.org/officeDocument/2006/relationships/image" Target="../media/image7.pn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76.png"  /><Relationship Id="rId3" Type="http://schemas.openxmlformats.org/officeDocument/2006/relationships/hyperlink" Target="https://blog.naver.com/space646/222622421543" TargetMode="External" /><Relationship Id="rId4" Type="http://schemas.openxmlformats.org/officeDocument/2006/relationships/hyperlink" Target="https://space-dust.com/product/detail.html?product_no=154&amp;cate_no=93&amp;display_group=1" TargetMode="External"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77.jpeg"  /><Relationship Id="rId3" Type="http://schemas.openxmlformats.org/officeDocument/2006/relationships/image" Target="../media/image178.jpeg"  /><Relationship Id="rId4" Type="http://schemas.openxmlformats.org/officeDocument/2006/relationships/image" Target="../media/image179.jpeg"  /><Relationship Id="rId5" Type="http://schemas.openxmlformats.org/officeDocument/2006/relationships/image" Target="../media/image180.jpeg"  /><Relationship Id="rId6" Type="http://schemas.openxmlformats.org/officeDocument/2006/relationships/image" Target="../media/image181.jpeg"  /><Relationship Id="rId7" Type="http://schemas.openxmlformats.org/officeDocument/2006/relationships/image" Target="../media/image182.jpe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83.png"  /><Relationship Id="rId3" Type="http://schemas.openxmlformats.org/officeDocument/2006/relationships/image" Target="../media/image184.png"  /><Relationship Id="rId4" Type="http://schemas.openxmlformats.org/officeDocument/2006/relationships/image" Target="../media/image185.png"  /><Relationship Id="rId5" Type="http://schemas.openxmlformats.org/officeDocument/2006/relationships/hyperlink" Target="https://blog.naver.com/space646/222939969312" TargetMode="External" /><Relationship Id="rId6" Type="http://schemas.openxmlformats.org/officeDocument/2006/relationships/hyperlink" Target="https://space-dust.com/product/detail.html?product_no=96&amp;cate_no=94&amp;display_group=1" TargetMode="External" /><Relationship Id="rId7" Type="http://schemas.openxmlformats.org/officeDocument/2006/relationships/hyperlink" Target="https://blog.naver.com/space646/222072366884" TargetMode="External" /><Relationship Id="rId8" Type="http://schemas.openxmlformats.org/officeDocument/2006/relationships/hyperlink" Target="https://space-dust.com/board/gallery/read.html?no=1066&amp;board_no=8&amp;category_no=1&amp;cate_no=1&amp;category_no=1" TargetMode="External" /></Relationships>
</file>

<file path=ppt/slides/_rels/slide3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86.png"  /></Relationships>
</file>

<file path=ppt/slides/_rels/slide3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hyperlink" Target="https://serviceapi.nmv.naver.com/flash/convertIframeTag.nhn?vid=E087B5B9795F69034EDB19E3EE1BB08EFD89&amp;outKey=V129ed6282fc02dd937a54bb787e326d1cc6929a350a01c26b3894bb787e326d1cc69&amp;width=544&amp;height=306" TargetMode="External" /><Relationship Id="rId3" Type="http://schemas.openxmlformats.org/officeDocument/2006/relationships/image" Target="../media/image187.png"  /><Relationship Id="rId4" Type="http://schemas.openxmlformats.org/officeDocument/2006/relationships/hyperlink" Target="https://serviceapi.nmv.naver.com/flash/convertIframeTag.nhn?vid=0A2DDDA6EB426493C31C7F674ED8B4907D64&amp;outKey=V125d2d30753736459771c31316384cb994fa2329e622f292886dc31316384cb994fa&amp;width=544&amp;height=306" TargetMode="External" /><Relationship Id="rId5" Type="http://schemas.openxmlformats.org/officeDocument/2006/relationships/image" Target="../media/image188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/Relationships>
</file>

<file path=ppt/slides/_rels/slide4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89.png"  /><Relationship Id="rId3" Type="http://schemas.openxmlformats.org/officeDocument/2006/relationships/hyperlink" Target="https://blog.naver.com/space646/222915396329" TargetMode="External" /><Relationship Id="rId4" Type="http://schemas.openxmlformats.org/officeDocument/2006/relationships/hyperlink" Target="https://space-dust.com/product/detail.html?product_no=211&amp;cate_no=94&amp;display_group=1" TargetMode="External" /><Relationship Id="rId5" Type="http://schemas.openxmlformats.org/officeDocument/2006/relationships/hyperlink" Target="https://blog.naver.com/space646/222725900611" TargetMode="External" /><Relationship Id="rId6" Type="http://schemas.openxmlformats.org/officeDocument/2006/relationships/hyperlink" Target="https://space-dust.com/board/gallery/read.html?no=1066&amp;board_no=8&amp;category_no=1&amp;cate_no=1&amp;category_no=1" TargetMode="External" /><Relationship Id="rId7" Type="http://schemas.openxmlformats.org/officeDocument/2006/relationships/hyperlink" Target="https://space-dust.com/board/gallery/list.html?board_no=8&amp;category_no=1" TargetMode="External" /></Relationships>
</file>

<file path=ppt/slides/_rels/slide4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90.png"  /></Relationships>
</file>

<file path=ppt/slides/_rels/slide4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hyperlink" Target="https://serviceapi.nmv.naver.com/flash/convertIframeTag.nhn?vid=36783822D61CED05C72020B7933A170CBA14&amp;outKey=V124ece067340742f7edd6ac265f0176e6ecc59d01ec1e7fe58456ac265f0176e6ecc&amp;width=544&amp;height=306" TargetMode="External" /><Relationship Id="rId3" Type="http://schemas.openxmlformats.org/officeDocument/2006/relationships/image" Target="../media/image191.png"  /><Relationship Id="rId4" Type="http://schemas.openxmlformats.org/officeDocument/2006/relationships/hyperlink" Target="https://serviceapi.nmv.naver.com/flash/convertIframeTag.nhn?vid=70BC7C19756038B2D6D481481DD5258C7E67&amp;outKey=V123c90edd325582f0744f50a90352df3e3d1eb08cdc947b4a28cf50a90352df3e3d1&amp;width=544&amp;height=306" TargetMode="External" /><Relationship Id="rId5" Type="http://schemas.openxmlformats.org/officeDocument/2006/relationships/image" Target="../media/image192.png"  /></Relationships>
</file>

<file path=ppt/slides/_rels/slide4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93.png"  /><Relationship Id="rId3" Type="http://schemas.openxmlformats.org/officeDocument/2006/relationships/image" Target="../media/image194.png"  /><Relationship Id="rId4" Type="http://schemas.openxmlformats.org/officeDocument/2006/relationships/image" Target="../media/image195.png"  /><Relationship Id="rId5" Type="http://schemas.openxmlformats.org/officeDocument/2006/relationships/hyperlink" Target="https://blog.naver.com/space646/222979904161" TargetMode="External" /><Relationship Id="rId6" Type="http://schemas.openxmlformats.org/officeDocument/2006/relationships/hyperlink" Target="https://space-dust.com/product/detail.html?product_no=193&amp;cate_no=94&amp;display_group=1" TargetMode="External" /><Relationship Id="rId7" Type="http://schemas.openxmlformats.org/officeDocument/2006/relationships/hyperlink" Target="https://blog.naver.com/space646/221672722007" TargetMode="External" /><Relationship Id="rId8" Type="http://schemas.openxmlformats.org/officeDocument/2006/relationships/hyperlink" Target="https://space-dust.com/board/gallery/read.html?no=1066&amp;board_no=8&amp;category_no=1&amp;cate_no=1&amp;category_no=1" TargetMode="External" /><Relationship Id="rId9" Type="http://schemas.openxmlformats.org/officeDocument/2006/relationships/hyperlink" Target="https://space-dust.com/board/gallery/list.html?board_no=8&amp;category_no=1" TargetMode="External" /></Relationships>
</file>

<file path=ppt/slides/_rels/slide4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96.png"  /></Relationships>
</file>

<file path=ppt/slides/_rels/slide4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hyperlink" Target="https://serviceapi.nmv.naver.com/flash/convertIframeTag.nhn?vid=9A526991EF28216CB0715BC6436E2B67B06E&amp;outKey=V121098561db2c1d620d3264feef201e046b6aa5e4dc3c8f0fb5b264feef201e046b6&amp;width=544&amp;height=306" TargetMode="External" /><Relationship Id="rId3" Type="http://schemas.openxmlformats.org/officeDocument/2006/relationships/image" Target="../media/image197.png"  /><Relationship Id="rId4" Type="http://schemas.openxmlformats.org/officeDocument/2006/relationships/hyperlink" Target="https://serviceapi.nmv.naver.com/flash/convertIframeTag.nhn?vid=CCB606E08965D3D7509482FAF7ABF7C090A4&amp;outKey=V12510d700c1530e8e82df85f5da1773731365e5d4df6f8cfb4d8f85f5da177373136&amp;width=544&amp;height=306" TargetMode="External" /><Relationship Id="rId5" Type="http://schemas.openxmlformats.org/officeDocument/2006/relationships/image" Target="../media/image198.png"  /></Relationships>
</file>

<file path=ppt/slides/_rels/slide4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99.png"  /><Relationship Id="rId3" Type="http://schemas.openxmlformats.org/officeDocument/2006/relationships/image" Target="../media/image200.png"  /><Relationship Id="rId4" Type="http://schemas.openxmlformats.org/officeDocument/2006/relationships/image" Target="../media/image201.png"  /><Relationship Id="rId5" Type="http://schemas.openxmlformats.org/officeDocument/2006/relationships/hyperlink" Target="https://blog.naver.com/space646/222963305778" TargetMode="External" /><Relationship Id="rId6" Type="http://schemas.openxmlformats.org/officeDocument/2006/relationships/hyperlink" Target="https://space-dust.com/product/detail.html?product_no=197&amp;cate_no=94&amp;display_group=1" TargetMode="External" /><Relationship Id="rId7" Type="http://schemas.openxmlformats.org/officeDocument/2006/relationships/hyperlink" Target="https://blog.naver.com/space646/221672722965" TargetMode="External" /><Relationship Id="rId8" Type="http://schemas.openxmlformats.org/officeDocument/2006/relationships/hyperlink" Target="https://space-dust.com/board/gallery/read.html?no=1066&amp;board_no=8&amp;category_no=1&amp;cate_no=1&amp;category_no=1" TargetMode="External" /><Relationship Id="rId9" Type="http://schemas.openxmlformats.org/officeDocument/2006/relationships/hyperlink" Target="https://space-dust.com/board/gallery/list.html?board_no=8&amp;category_no=1" TargetMode="External" /></Relationships>
</file>

<file path=ppt/slides/_rels/slide4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02.png"  /></Relationships>
</file>

<file path=ppt/slides/_rels/slide4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hyperlink" Target="https://serviceapi.nmv.naver.com/flash/convertIframeTag.nhn?vid=2937729D768207A09CD7D27AB3D68B121E5F&amp;outKey=V127ede65d0e9bc04e8a30a6dd4ad132784294cf0fdd95a0fe9950a6dd4ad13278429&amp;width=544&amp;height=306" TargetMode="External" /><Relationship Id="rId3" Type="http://schemas.openxmlformats.org/officeDocument/2006/relationships/image" Target="../media/image203.png"  /><Relationship Id="rId4" Type="http://schemas.openxmlformats.org/officeDocument/2006/relationships/hyperlink" Target="https://serviceapi.nmv.naver.com/flash/convertIframeTag.nhn?vid=41F6EB4515B68A227995149EF2BF0B69510C&amp;outKey=V123c80936c0636b230f6acb9dc3074b7360cb5cc317c4208466eacb9dc3074b7360c&amp;width=544&amp;height=306" TargetMode="External" /><Relationship Id="rId5" Type="http://schemas.openxmlformats.org/officeDocument/2006/relationships/image" Target="../media/image204.png"  /></Relationships>
</file>

<file path=ppt/slides/_rels/slide4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05.png"  /><Relationship Id="rId3" Type="http://schemas.openxmlformats.org/officeDocument/2006/relationships/image" Target="../media/image83.png"  /><Relationship Id="rId4" Type="http://schemas.openxmlformats.org/officeDocument/2006/relationships/image" Target="../media/image206.png"  /><Relationship Id="rId5" Type="http://schemas.openxmlformats.org/officeDocument/2006/relationships/hyperlink" Target="https://blog.naver.com/space646/222968934979" TargetMode="External" /><Relationship Id="rId6" Type="http://schemas.openxmlformats.org/officeDocument/2006/relationships/hyperlink" Target="https://space-dust.com/product/detail.html?product_no=195&amp;cate_no=94&amp;display_group=1" TargetMode="External" /><Relationship Id="rId7" Type="http://schemas.openxmlformats.org/officeDocument/2006/relationships/hyperlink" Target="https://blog.naver.com/space646/222073638596" TargetMode="External" /><Relationship Id="rId8" Type="http://schemas.openxmlformats.org/officeDocument/2006/relationships/hyperlink" Target="https://space-dust.com/board/gallery/read.html?no=1066&amp;board_no=8&amp;category_no=1&amp;cate_no=1&amp;category_no=1" TargetMode="External" /><Relationship Id="rId9" Type="http://schemas.openxmlformats.org/officeDocument/2006/relationships/hyperlink" Target="https://space-dust.com/board/gallery/list.html?board_no=8&amp;category_no=1" TargetMode="External"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/Relationships>
</file>

<file path=ppt/slides/_rels/slide5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07.png"  /></Relationships>
</file>

<file path=ppt/slides/_rels/slide5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hyperlink" Target="https://serviceapi.nmv.naver.com/flash/convertIframeTag.nhn?vid=6A78C3542B2687552DC920B7933A170CBA14&amp;outKey=V126f67fb05c2702c2ba58efc90afd5a10fb2960e97e41524ebc08efc90afd5a10fb2&amp;width=544&amp;height=306" TargetMode="External" /><Relationship Id="rId3" Type="http://schemas.openxmlformats.org/officeDocument/2006/relationships/image" Target="../media/image208.png"  /><Relationship Id="rId4" Type="http://schemas.openxmlformats.org/officeDocument/2006/relationships/hyperlink" Target="https://serviceapi.nmv.naver.com/flash/convertIframeTag.nhn?vid=C4EFA62A9DF9B8FE674124E10033CB9032CF&amp;outKey=V128dab558a007feccba5757bd6f9e80411aa09a02e7743f1d708757bd6f9e80411aa&amp;width=544&amp;height=306" TargetMode="External" /><Relationship Id="rId5" Type="http://schemas.openxmlformats.org/officeDocument/2006/relationships/image" Target="../media/image209.png"  /></Relationships>
</file>

<file path=ppt/slides/_rels/slide5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10.png"  /><Relationship Id="rId3" Type="http://schemas.openxmlformats.org/officeDocument/2006/relationships/image" Target="../media/image211.png"  /><Relationship Id="rId4" Type="http://schemas.openxmlformats.org/officeDocument/2006/relationships/image" Target="../media/image212.png"  /><Relationship Id="rId5" Type="http://schemas.openxmlformats.org/officeDocument/2006/relationships/hyperlink" Target="https://blog.naver.com/space646/222649820082" TargetMode="External" /><Relationship Id="rId6" Type="http://schemas.openxmlformats.org/officeDocument/2006/relationships/hyperlink" Target="https://space-dust.com/product/detail.html?product_no=194&amp;cate_no=94&amp;display_group=1" TargetMode="External" /><Relationship Id="rId7" Type="http://schemas.openxmlformats.org/officeDocument/2006/relationships/hyperlink" Target="https://blog.naver.com/space646/221672730424" TargetMode="External" /><Relationship Id="rId8" Type="http://schemas.openxmlformats.org/officeDocument/2006/relationships/hyperlink" Target="https://space-dust.com/board/gallery/read.html?no=1066&amp;board_no=8&amp;category_no=1&amp;cate_no=1&amp;category_no=1" TargetMode="External" /><Relationship Id="rId9" Type="http://schemas.openxmlformats.org/officeDocument/2006/relationships/hyperlink" Target="https://space-dust.com/board/gallery/list.html?board_no=8&amp;category_no=1" TargetMode="External" /></Relationships>
</file>

<file path=ppt/slides/_rels/slide5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13.png"  /></Relationships>
</file>

<file path=ppt/slides/_rels/slide5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hyperlink" Target="https://serviceapi.nmv.naver.com/flash/convertIframeTag.nhn?vid=586971D65D73796C4C0CB7F05B8C04B60584&amp;outKey=V1272f212c0f58ce8a990e6d173020fbb8153709b722425f7c978e6d173020fbb8153&amp;width=544&amp;height=306" TargetMode="External" /><Relationship Id="rId3" Type="http://schemas.openxmlformats.org/officeDocument/2006/relationships/image" Target="../media/image214.png"  /><Relationship Id="rId4" Type="http://schemas.openxmlformats.org/officeDocument/2006/relationships/hyperlink" Target="https://serviceapi.nmv.naver.com/flash/convertIframeTag.nhn?vid=2126C1EE7F838D7F019043D7AA61253A2408&amp;outKey=V126bc31700a506859093539917a6a68d3809cae0f41ca3475ad6539917a6a68d3809&amp;width=544&amp;height=306" TargetMode="External" /><Relationship Id="rId5" Type="http://schemas.openxmlformats.org/officeDocument/2006/relationships/image" Target="../media/image215.png"  /></Relationships>
</file>

<file path=ppt/slides/_rels/slide5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16.png"  /><Relationship Id="rId3" Type="http://schemas.openxmlformats.org/officeDocument/2006/relationships/image" Target="../media/image217.png"  /><Relationship Id="rId4" Type="http://schemas.openxmlformats.org/officeDocument/2006/relationships/image" Target="../media/image218.png"  /><Relationship Id="rId5" Type="http://schemas.openxmlformats.org/officeDocument/2006/relationships/hyperlink" Target="https://space-dust.com/product/detail.html?product_no=153&amp;cate_no=99&amp;display_group=1" TargetMode="External" /><Relationship Id="rId6" Type="http://schemas.openxmlformats.org/officeDocument/2006/relationships/hyperlink" Target="https://blog.naver.com/space646/222439861049" TargetMode="External" /><Relationship Id="rId7" Type="http://schemas.openxmlformats.org/officeDocument/2006/relationships/hyperlink" Target="https://blog.naver.com/space646/222842525627" TargetMode="External" /></Relationships>
</file>

<file path=ppt/slides/_rels/slide5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19.png"  /></Relationships>
</file>

<file path=ppt/slides/_rels/slide5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hyperlink" Target="https://youtu.be/UzhmqAsVK7Y" TargetMode="External" /><Relationship Id="rId3" Type="http://schemas.openxmlformats.org/officeDocument/2006/relationships/image" Target="../media/image220.png"  /><Relationship Id="rId4" Type="http://schemas.openxmlformats.org/officeDocument/2006/relationships/hyperlink" Target="https://youtu.be/uY_Jitb_9Pw" TargetMode="External" /><Relationship Id="rId5" Type="http://schemas.openxmlformats.org/officeDocument/2006/relationships/image" Target="../media/image221.png"  /></Relationships>
</file>

<file path=ppt/slides/_rels/slide5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22.png"  /><Relationship Id="rId3" Type="http://schemas.openxmlformats.org/officeDocument/2006/relationships/image" Target="../media/image223.png"  /><Relationship Id="rId4" Type="http://schemas.openxmlformats.org/officeDocument/2006/relationships/image" Target="../media/image224.png"  /><Relationship Id="rId5" Type="http://schemas.openxmlformats.org/officeDocument/2006/relationships/hyperlink" Target="https://blog.naver.com/space646/222976383125" TargetMode="External" /><Relationship Id="rId6" Type="http://schemas.openxmlformats.org/officeDocument/2006/relationships/hyperlink" Target="https://space-dust.com/product/detail.html?product_no=192&amp;cate_no=99&amp;display_group=1" TargetMode="External" /><Relationship Id="rId7" Type="http://schemas.openxmlformats.org/officeDocument/2006/relationships/hyperlink" Target="https://blog.naver.com/space646/222439852100" TargetMode="External" /><Relationship Id="rId8" Type="http://schemas.openxmlformats.org/officeDocument/2006/relationships/hyperlink" Target="https://space-dust.com/board/gallery/read.html?no=1066&amp;board_no=8&amp;category_no=1&amp;cate_no=1&amp;category_no=1" TargetMode="External" /><Relationship Id="rId9" Type="http://schemas.openxmlformats.org/officeDocument/2006/relationships/hyperlink" Target="https://space-dust.com/board/gallery/list.html?board_no=8&amp;category_no=1" TargetMode="External" /></Relationships>
</file>

<file path=ppt/slides/_rels/slide5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25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/Relationships>
</file>

<file path=ppt/slides/_rels/slide6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hyperlink" Target="https://serviceapi.nmv.naver.com/flash/convertIframeTag.nhn?vid=3C450F1794397C68590054A5D0625CD16D49&amp;outKey=V121007bad613e8c0b011a26d7f39fd5efbc12305e9be8547fb17a26d7f39fd5efbc1&amp;width=544&amp;height=306" TargetMode="External" /><Relationship Id="rId3" Type="http://schemas.openxmlformats.org/officeDocument/2006/relationships/image" Target="../media/image226.png"  /><Relationship Id="rId4" Type="http://schemas.openxmlformats.org/officeDocument/2006/relationships/hyperlink" Target="https://serviceapi.nmv.naver.com/flash/convertIframeTag.nhn?vid=1861638792758E7516CFB21FA7062EFA1C02&amp;outKey=V1271219550275ffe9ecc8f378bf3640265c8dd00fc60452a55478f378bf3640265c8&amp;width=544&amp;height=306" TargetMode="External" /><Relationship Id="rId5" Type="http://schemas.openxmlformats.org/officeDocument/2006/relationships/image" Target="../media/image227.png"  /></Relationships>
</file>

<file path=ppt/slides/_rels/slide6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43.png"  /><Relationship Id="rId3" Type="http://schemas.openxmlformats.org/officeDocument/2006/relationships/image" Target="../media/image228.png"  /><Relationship Id="rId4" Type="http://schemas.openxmlformats.org/officeDocument/2006/relationships/image" Target="../media/image229.png"  /><Relationship Id="rId5" Type="http://schemas.openxmlformats.org/officeDocument/2006/relationships/hyperlink" Target="https://blog.naver.com/space646/222953039178" TargetMode="External" /><Relationship Id="rId6" Type="http://schemas.openxmlformats.org/officeDocument/2006/relationships/hyperlink" Target="https://space-dust.com/product/detail.html?product_no=198&amp;cate_no=99&amp;display_group=1" TargetMode="External" /><Relationship Id="rId7" Type="http://schemas.openxmlformats.org/officeDocument/2006/relationships/hyperlink" Target="https://blog.naver.com/space646/222439855576" TargetMode="External" /><Relationship Id="rId8" Type="http://schemas.openxmlformats.org/officeDocument/2006/relationships/hyperlink" Target="https://space-dust.com/board/gallery/read.html?no=1066&amp;board_no=8&amp;category_no=1&amp;cate_no=1&amp;category_no=1" TargetMode="External" /><Relationship Id="rId9" Type="http://schemas.openxmlformats.org/officeDocument/2006/relationships/hyperlink" Target="https://space-dust.com/board/gallery/list.html?board_no=8&amp;category_no=1" TargetMode="External" /></Relationships>
</file>

<file path=ppt/slides/_rels/slide6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30.png"  /></Relationships>
</file>

<file path=ppt/slides/_rels/slide6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hyperlink" Target="https://serviceapi.nmv.naver.com/flash/convertIframeTag.nhn?vid=E2D512457C0019B358784C291AF8CE34F37E&amp;outKey=V125590a0730f5a45168dadcc49002f910f84a8060e679ef48151adcc49002f910f84&amp;width=544&amp;height=306" TargetMode="External" /><Relationship Id="rId3" Type="http://schemas.openxmlformats.org/officeDocument/2006/relationships/image" Target="../media/image231.png"  /></Relationships>
</file>

<file path=ppt/slides/_rels/slide6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32.png"  /><Relationship Id="rId3" Type="http://schemas.openxmlformats.org/officeDocument/2006/relationships/image" Target="../media/image233.png"  /><Relationship Id="rId4" Type="http://schemas.openxmlformats.org/officeDocument/2006/relationships/image" Target="../media/image234.jpeg"  /><Relationship Id="rId5" Type="http://schemas.openxmlformats.org/officeDocument/2006/relationships/image" Target="../media/image235.jpeg"  /></Relationships>
</file>

<file path=ppt/slides/_rels/slide6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36.jpeg"  /><Relationship Id="rId3" Type="http://schemas.openxmlformats.org/officeDocument/2006/relationships/image" Target="../media/image237.png"  /><Relationship Id="rId4" Type="http://schemas.openxmlformats.org/officeDocument/2006/relationships/image" Target="../media/image238.png"  /><Relationship Id="rId5" Type="http://schemas.openxmlformats.org/officeDocument/2006/relationships/image" Target="../media/image239.jpeg"  /></Relationships>
</file>

<file path=ppt/slides/_rels/slide6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51.png"  /><Relationship Id="rId3" Type="http://schemas.openxmlformats.org/officeDocument/2006/relationships/image" Target="../media/image236.jpeg"  /><Relationship Id="rId4" Type="http://schemas.openxmlformats.org/officeDocument/2006/relationships/image" Target="../media/image237.png"  /><Relationship Id="rId5" Type="http://schemas.openxmlformats.org/officeDocument/2006/relationships/image" Target="../media/image240.jpeg"  /></Relationships>
</file>

<file path=ppt/slides/_rels/slide6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52.png"  /><Relationship Id="rId3" Type="http://schemas.openxmlformats.org/officeDocument/2006/relationships/image" Target="../media/image241.jpeg"  /><Relationship Id="rId4" Type="http://schemas.openxmlformats.org/officeDocument/2006/relationships/image" Target="../media/image242.jpeg"  /><Relationship Id="rId5" Type="http://schemas.openxmlformats.org/officeDocument/2006/relationships/image" Target="../media/image243.jpeg"  /></Relationships>
</file>

<file path=ppt/slides/_rels/slide6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44.jpeg"  /><Relationship Id="rId3" Type="http://schemas.openxmlformats.org/officeDocument/2006/relationships/image" Target="../media/image153.jpeg"  /></Relationships>
</file>

<file path=ppt/slides/_rels/slide6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54.png"  /><Relationship Id="rId3" Type="http://schemas.openxmlformats.org/officeDocument/2006/relationships/image" Target="../media/image245.png"  /><Relationship Id="rId4" Type="http://schemas.openxmlformats.org/officeDocument/2006/relationships/image" Target="../media/image246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/Relationships>
</file>

<file path=ppt/slides/_rels/slide7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47.jpeg"  /><Relationship Id="rId3" Type="http://schemas.openxmlformats.org/officeDocument/2006/relationships/image" Target="../media/image248.jpeg"  /><Relationship Id="rId4" Type="http://schemas.openxmlformats.org/officeDocument/2006/relationships/image" Target="../media/image249.jpeg"  /><Relationship Id="rId5" Type="http://schemas.openxmlformats.org/officeDocument/2006/relationships/image" Target="../media/image250.jpeg"  /></Relationships>
</file>

<file path=ppt/slides/_rels/slide7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156.jpeg"  /></Relationships>
</file>

<file path=ppt/slides/_rels/slide7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51.png"  /></Relationships>
</file>

<file path=ppt/slides/_rels/slide7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52.png"  /></Relationships>
</file>

<file path=ppt/slides/_rels/slide7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53.jpeg"  /><Relationship Id="rId3" Type="http://schemas.openxmlformats.org/officeDocument/2006/relationships/image" Target="../media/image254.jpeg"  /><Relationship Id="rId4" Type="http://schemas.openxmlformats.org/officeDocument/2006/relationships/image" Target="../media/image255.jpeg"  /><Relationship Id="rId5" Type="http://schemas.openxmlformats.org/officeDocument/2006/relationships/image" Target="../media/image256.jpeg"  /><Relationship Id="rId6" Type="http://schemas.openxmlformats.org/officeDocument/2006/relationships/image" Target="../media/image257.jpeg"  /><Relationship Id="rId7" Type="http://schemas.openxmlformats.org/officeDocument/2006/relationships/image" Target="../media/image258.png"  /></Relationships>
</file>

<file path=ppt/slides/_rels/slide7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59.jpeg"  /><Relationship Id="rId3" Type="http://schemas.openxmlformats.org/officeDocument/2006/relationships/image" Target="../media/image260.jpeg"  /><Relationship Id="rId4" Type="http://schemas.openxmlformats.org/officeDocument/2006/relationships/image" Target="../media/image261.png"  /><Relationship Id="rId5" Type="http://schemas.openxmlformats.org/officeDocument/2006/relationships/image" Target="../media/image262.png"  /><Relationship Id="rId6" Type="http://schemas.openxmlformats.org/officeDocument/2006/relationships/image" Target="../media/image263.png"  /><Relationship Id="rId7" Type="http://schemas.openxmlformats.org/officeDocument/2006/relationships/image" Target="../media/image264.png"  /><Relationship Id="rId8" Type="http://schemas.openxmlformats.org/officeDocument/2006/relationships/image" Target="../media/image265.png"  /></Relationships>
</file>

<file path=ppt/slides/_rels/slide7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.png"  /><Relationship Id="rId3" Type="http://schemas.openxmlformats.org/officeDocument/2006/relationships/image" Target="../media/image3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10" Type="http://schemas.openxmlformats.org/officeDocument/2006/relationships/image" Target="../media/image22.gif"  /><Relationship Id="rId11" Type="http://schemas.openxmlformats.org/officeDocument/2006/relationships/image" Target="../media/image23.png"  /><Relationship Id="rId12" Type="http://schemas.openxmlformats.org/officeDocument/2006/relationships/image" Target="../media/image24.gif"  /><Relationship Id="rId13" Type="http://schemas.openxmlformats.org/officeDocument/2006/relationships/image" Target="../media/image25.png"  /><Relationship Id="rId14" Type="http://schemas.openxmlformats.org/officeDocument/2006/relationships/image" Target="../media/image26.gif"  /><Relationship Id="rId15" Type="http://schemas.openxmlformats.org/officeDocument/2006/relationships/image" Target="../media/image27.gif"  /><Relationship Id="rId16" Type="http://schemas.openxmlformats.org/officeDocument/2006/relationships/image" Target="../media/image28.jpeg"  /><Relationship Id="rId17" Type="http://schemas.openxmlformats.org/officeDocument/2006/relationships/image" Target="../media/image29.jpeg"  /><Relationship Id="rId18" Type="http://schemas.openxmlformats.org/officeDocument/2006/relationships/image" Target="../media/image30.png"  /><Relationship Id="rId19" Type="http://schemas.openxmlformats.org/officeDocument/2006/relationships/image" Target="../media/image31.png"  /><Relationship Id="rId2" Type="http://schemas.openxmlformats.org/officeDocument/2006/relationships/image" Target="../media/image14.png"  /><Relationship Id="rId20" Type="http://schemas.openxmlformats.org/officeDocument/2006/relationships/image" Target="../media/image32.jpeg"  /><Relationship Id="rId21" Type="http://schemas.openxmlformats.org/officeDocument/2006/relationships/image" Target="../media/image33.png"  /><Relationship Id="rId22" Type="http://schemas.openxmlformats.org/officeDocument/2006/relationships/image" Target="../media/image34.jpeg"  /><Relationship Id="rId23" Type="http://schemas.openxmlformats.org/officeDocument/2006/relationships/image" Target="../media/image35.jpeg"  /><Relationship Id="rId24" Type="http://schemas.openxmlformats.org/officeDocument/2006/relationships/image" Target="../media/image36.png"  /><Relationship Id="rId25" Type="http://schemas.openxmlformats.org/officeDocument/2006/relationships/image" Target="../media/image37.jpeg"  /><Relationship Id="rId26" Type="http://schemas.openxmlformats.org/officeDocument/2006/relationships/image" Target="../media/image38.png"  /><Relationship Id="rId27" Type="http://schemas.openxmlformats.org/officeDocument/2006/relationships/image" Target="../media/image39.png"  /><Relationship Id="rId28" Type="http://schemas.openxmlformats.org/officeDocument/2006/relationships/image" Target="../media/image40.gif"  /><Relationship Id="rId29" Type="http://schemas.openxmlformats.org/officeDocument/2006/relationships/image" Target="../media/image41.png"  /><Relationship Id="rId3" Type="http://schemas.openxmlformats.org/officeDocument/2006/relationships/image" Target="../media/image15.jpeg"  /><Relationship Id="rId30" Type="http://schemas.openxmlformats.org/officeDocument/2006/relationships/image" Target="../media/image42.png"  /><Relationship Id="rId31" Type="http://schemas.openxmlformats.org/officeDocument/2006/relationships/image" Target="../media/image43.jpeg"  /><Relationship Id="rId32" Type="http://schemas.openxmlformats.org/officeDocument/2006/relationships/image" Target="../media/image44.png"  /><Relationship Id="rId33" Type="http://schemas.openxmlformats.org/officeDocument/2006/relationships/image" Target="../media/image45.jpeg"  /><Relationship Id="rId34" Type="http://schemas.openxmlformats.org/officeDocument/2006/relationships/image" Target="../media/image46.png"  /><Relationship Id="rId35" Type="http://schemas.openxmlformats.org/officeDocument/2006/relationships/image" Target="../media/image47.png"  /><Relationship Id="rId36" Type="http://schemas.openxmlformats.org/officeDocument/2006/relationships/image" Target="../media/image48.png"  /><Relationship Id="rId37" Type="http://schemas.openxmlformats.org/officeDocument/2006/relationships/image" Target="../media/image49.png"  /><Relationship Id="rId38" Type="http://schemas.openxmlformats.org/officeDocument/2006/relationships/image" Target="../media/image50.png"  /><Relationship Id="rId39" Type="http://schemas.openxmlformats.org/officeDocument/2006/relationships/image" Target="../media/image51.png"  /><Relationship Id="rId4" Type="http://schemas.openxmlformats.org/officeDocument/2006/relationships/image" Target="../media/image16.jpeg"  /><Relationship Id="rId40" Type="http://schemas.openxmlformats.org/officeDocument/2006/relationships/image" Target="../media/image52.png"  /><Relationship Id="rId41" Type="http://schemas.openxmlformats.org/officeDocument/2006/relationships/image" Target="../media/image53.png"  /><Relationship Id="rId5" Type="http://schemas.openxmlformats.org/officeDocument/2006/relationships/image" Target="../media/image17.gif"  /><Relationship Id="rId6" Type="http://schemas.openxmlformats.org/officeDocument/2006/relationships/image" Target="../media/image18.png"  /><Relationship Id="rId7" Type="http://schemas.openxmlformats.org/officeDocument/2006/relationships/image" Target="../media/image19.png"  /><Relationship Id="rId8" Type="http://schemas.openxmlformats.org/officeDocument/2006/relationships/image" Target="../media/image20.jpeg"  /><Relationship Id="rId9" Type="http://schemas.openxmlformats.org/officeDocument/2006/relationships/image" Target="../media/image21.jpe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BA7CE255-936A-40F9-AF1B-0E9CF99940E8}"/>
              </a:ext>
            </a:extLst>
          </p:cNvPr>
          <p:cNvGrpSpPr/>
          <p:nvPr/>
        </p:nvGrpSpPr>
        <p:grpSpPr>
          <a:xfrm>
            <a:off x="333467" y="1906846"/>
            <a:ext cx="7640189" cy="1184616"/>
            <a:chOff x="540869" y="1411716"/>
            <a:chExt cx="5405879" cy="8381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39C1A4-8A56-407E-A11C-A5EEA4CB5116}"/>
                </a:ext>
              </a:extLst>
            </p:cNvPr>
            <p:cNvSpPr txBox="1"/>
            <p:nvPr/>
          </p:nvSpPr>
          <p:spPr>
            <a:xfrm>
              <a:off x="540869" y="1705476"/>
              <a:ext cx="5405879" cy="5444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42950">
                <a:defRPr/>
              </a:pPr>
              <a:r>
                <a:rPr lang="en-US" altLang="ko-KR" sz="4400" dirty="0">
                  <a:solidFill>
                    <a:prstClr val="white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SPACE </a:t>
              </a:r>
              <a:r>
                <a:rPr lang="en-US" altLang="ko-KR" sz="4400" dirty="0">
                  <a:solidFill>
                    <a:prstClr val="white"/>
                  </a:solidFill>
                  <a:latin typeface="나눔고딕 ExtraBold"/>
                  <a:ea typeface="나눔고딕 ExtraBold"/>
                </a:rPr>
                <a:t>‘</a:t>
              </a:r>
              <a:r>
                <a:rPr lang="en-US" altLang="ko-KR" sz="4400" dirty="0">
                  <a:solidFill>
                    <a:prstClr val="white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BLUE COW</a:t>
              </a:r>
              <a:r>
                <a:rPr lang="en-US" altLang="ko-KR" sz="4400" dirty="0">
                  <a:solidFill>
                    <a:prstClr val="white"/>
                  </a:solidFill>
                  <a:latin typeface="나눔고딕 ExtraBold"/>
                  <a:ea typeface="나눔고딕 ExtraBold"/>
                </a:rPr>
                <a:t>’</a:t>
              </a:r>
              <a:r>
                <a:rPr lang="en-US" altLang="ko-KR" sz="4400" dirty="0">
                  <a:solidFill>
                    <a:prstClr val="white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 PROJECT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C4082BD-9C89-4A44-8B7D-DE4D7310A5A3}"/>
                </a:ext>
              </a:extLst>
            </p:cNvPr>
            <p:cNvSpPr txBox="1"/>
            <p:nvPr/>
          </p:nvSpPr>
          <p:spPr>
            <a:xfrm>
              <a:off x="549477" y="1411716"/>
              <a:ext cx="3446586" cy="3919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42950">
                <a:defRPr/>
              </a:pPr>
              <a:r>
                <a:rPr lang="ko-KR" altLang="en-US" sz="3000" dirty="0">
                  <a:solidFill>
                    <a:srgbClr val="E5C07D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청소의 혁신에 도전한다</a:t>
              </a:r>
            </a:p>
          </p:txBody>
        </p:sp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397B3427-10DB-4EE2-A77B-128CE4E184AB}"/>
              </a:ext>
            </a:extLst>
          </p:cNvPr>
          <p:cNvSpPr/>
          <p:nvPr/>
        </p:nvSpPr>
        <p:spPr>
          <a:xfrm>
            <a:off x="333467" y="6234033"/>
            <a:ext cx="3424335" cy="313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42950">
              <a:lnSpc>
                <a:spcPct val="150000"/>
              </a:lnSpc>
              <a:defRPr/>
            </a:pPr>
            <a:r>
              <a:rPr lang="en-US" altLang="ko-KR" sz="1100" dirty="0">
                <a:ln w="9525">
                  <a:solidFill>
                    <a:prstClr val="white">
                      <a:alpha val="30000"/>
                    </a:prstClr>
                  </a:solidFill>
                </a:ln>
                <a:solidFill>
                  <a:prstClr val="white">
                    <a:lumMod val="85000"/>
                  </a:prstClr>
                </a:solidFill>
                <a:latin typeface="맑은 고딕" panose="020F0502020204030204"/>
                <a:ea typeface="맑은 고딕" panose="020B0503020000020004" pitchFamily="50" charset="-127"/>
              </a:rPr>
              <a:t>&lt;</a:t>
            </a:r>
            <a:r>
              <a:rPr lang="en-US" altLang="ko-KR" sz="1100">
                <a:ln w="9525">
                  <a:solidFill>
                    <a:prstClr val="white">
                      <a:alpha val="30000"/>
                    </a:prstClr>
                  </a:solidFill>
                </a:ln>
                <a:solidFill>
                  <a:prstClr val="white">
                    <a:lumMod val="85000"/>
                  </a:prstClr>
                </a:solidFill>
                <a:latin typeface="맑은 고딕" panose="020F0502020204030204"/>
                <a:ea typeface="맑은 고딕" panose="020B0503020000020004" pitchFamily="50" charset="-127"/>
              </a:rPr>
              <a:t>Copyright 2022. </a:t>
            </a:r>
            <a:r>
              <a:rPr lang="en-US" altLang="ko-KR" sz="1100" dirty="0">
                <a:ln w="9525">
                  <a:solidFill>
                    <a:prstClr val="white">
                      <a:alpha val="30000"/>
                    </a:prstClr>
                  </a:solidFill>
                </a:ln>
                <a:solidFill>
                  <a:prstClr val="white">
                    <a:lumMod val="85000"/>
                  </a:prstClr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1100" dirty="0">
                <a:ln w="9525">
                  <a:solidFill>
                    <a:prstClr val="white">
                      <a:alpha val="30000"/>
                    </a:prstClr>
                  </a:solidFill>
                </a:ln>
                <a:solidFill>
                  <a:prstClr val="white">
                    <a:lumMod val="85000"/>
                  </a:prstClr>
                </a:solidFill>
                <a:latin typeface="맑은 고딕" panose="020F0502020204030204"/>
                <a:ea typeface="맑은 고딕" panose="020B0503020000020004" pitchFamily="50" charset="-127"/>
              </a:rPr>
              <a:t>주</a:t>
            </a:r>
            <a:r>
              <a:rPr lang="en-US" altLang="ko-KR" sz="1100" dirty="0">
                <a:ln w="9525">
                  <a:solidFill>
                    <a:prstClr val="white">
                      <a:alpha val="30000"/>
                    </a:prstClr>
                  </a:solidFill>
                </a:ln>
                <a:solidFill>
                  <a:prstClr val="white">
                    <a:lumMod val="85000"/>
                  </a:prstClr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r>
              <a:rPr lang="ko-KR" altLang="en-US" sz="1100" dirty="0">
                <a:ln w="9525">
                  <a:solidFill>
                    <a:prstClr val="white">
                      <a:alpha val="30000"/>
                    </a:prstClr>
                  </a:solidFill>
                </a:ln>
                <a:solidFill>
                  <a:prstClr val="white">
                    <a:lumMod val="85000"/>
                  </a:prstClr>
                </a:solidFill>
                <a:latin typeface="맑은 고딕" panose="020F0502020204030204"/>
                <a:ea typeface="맑은 고딕" panose="020B0503020000020004" pitchFamily="50" charset="-127"/>
              </a:rPr>
              <a:t>스페이스</a:t>
            </a:r>
            <a:r>
              <a:rPr lang="en-US" altLang="ko-KR" sz="1100" dirty="0">
                <a:ln w="9525">
                  <a:solidFill>
                    <a:prstClr val="white">
                      <a:alpha val="30000"/>
                    </a:prstClr>
                  </a:solidFill>
                </a:ln>
                <a:solidFill>
                  <a:prstClr val="white">
                    <a:lumMod val="85000"/>
                  </a:prstClr>
                </a:solidFill>
                <a:latin typeface="맑은 고딕" panose="020F0502020204030204"/>
                <a:ea typeface="맑은 고딕" panose="020B0503020000020004" pitchFamily="50" charset="-127"/>
              </a:rPr>
              <a:t> All right reserved.&gt;</a:t>
            </a:r>
            <a:endParaRPr lang="en-US" altLang="ko-KR" sz="1100" dirty="0">
              <a:solidFill>
                <a:prstClr val="white">
                  <a:lumMod val="85000"/>
                </a:prstClr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22" name="그림 21" descr="장난감이(가) 표시된 사진  자동 생성된 설명">
            <a:extLst>
              <a:ext uri="{FF2B5EF4-FFF2-40B4-BE49-F238E27FC236}">
                <a16:creationId xmlns:a16="http://schemas.microsoft.com/office/drawing/2014/main" id="{68124B61-E623-4A05-893E-964D6F603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635224" y="3683760"/>
            <a:ext cx="1813052" cy="286382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5250090B-BCCB-4785-9E5C-79B6A3F99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541750" y="132008"/>
            <a:ext cx="1216685" cy="2203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615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1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Spot</a:t>
            </a:r>
            <a:endParaRPr lang="en-US" altLang="ko-KR" sz="11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20679" y="893466"/>
            <a:ext cx="2338616" cy="175471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415260" y="893466"/>
            <a:ext cx="3119497" cy="175471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613664" y="2980020"/>
            <a:ext cx="2921093" cy="164382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20679" y="4987144"/>
            <a:ext cx="2844937" cy="160096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754634" y="4987143"/>
            <a:ext cx="2844939" cy="1600968"/>
          </a:xfrm>
          <a:prstGeom prst="rect">
            <a:avLst/>
          </a:prstGeom>
        </p:spPr>
      </p:pic>
      <p:grpSp>
        <p:nvGrpSpPr>
          <p:cNvPr id="8" name="그룹 7"/>
          <p:cNvGrpSpPr/>
          <p:nvPr/>
        </p:nvGrpSpPr>
        <p:grpSpPr>
          <a:xfrm>
            <a:off x="6689362" y="4987143"/>
            <a:ext cx="2846165" cy="1600968"/>
            <a:chOff x="5518680" y="3987032"/>
            <a:chExt cx="2846165" cy="1600968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5518680" y="3987032"/>
              <a:ext cx="2846165" cy="1600968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8"/>
            <a:srcRect l="46330" t="23650" r="16760" b="26470"/>
            <a:stretch>
              <a:fillRect/>
            </a:stretch>
          </p:blipFill>
          <p:spPr>
            <a:xfrm>
              <a:off x="5518680" y="4779281"/>
              <a:ext cx="1051453" cy="799319"/>
            </a:xfrm>
            <a:prstGeom prst="rect">
              <a:avLst/>
            </a:prstGeom>
          </p:spPr>
        </p:pic>
      </p:grp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820679" y="2980022"/>
            <a:ext cx="2680416" cy="1643821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3597747" y="2980020"/>
            <a:ext cx="2927732" cy="1647559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11"/>
          <a:srcRect t="11280" b="11460"/>
          <a:stretch>
            <a:fillRect/>
          </a:stretch>
        </p:blipFill>
        <p:spPr>
          <a:xfrm>
            <a:off x="3299700" y="893466"/>
            <a:ext cx="3019468" cy="174842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12"/>
          <a:stretch>
            <a:fillRect/>
          </a:stretch>
        </p:blipFill>
        <p:spPr>
          <a:xfrm>
            <a:off x="9045039" y="2304957"/>
            <a:ext cx="481329" cy="33693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2964260" y="6376624"/>
            <a:ext cx="693735" cy="20208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6129177" y="6186278"/>
            <a:ext cx="464534" cy="3876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966BF3-8783-47E3-ABE9-140528CD70CF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500" b="1">
                <a:latin typeface="+mn-ea"/>
              </a:rPr>
              <a:t>납품사진</a:t>
            </a:r>
            <a:endParaRPr lang="ko-KR" altLang="en-US" sz="1500" b="1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20679" y="893466"/>
            <a:ext cx="2877079" cy="161905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7750"/>
          <a:stretch>
            <a:fillRect/>
          </a:stretch>
        </p:blipFill>
        <p:spPr>
          <a:xfrm>
            <a:off x="3838707" y="893121"/>
            <a:ext cx="2654242" cy="161905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633898" y="893122"/>
            <a:ext cx="2900859" cy="161905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12289" y="2979678"/>
            <a:ext cx="2877079" cy="161835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3788323" y="2979678"/>
            <a:ext cx="2877079" cy="161905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7"/>
          <a:srcRect l="6780"/>
          <a:stretch>
            <a:fillRect/>
          </a:stretch>
        </p:blipFill>
        <p:spPr>
          <a:xfrm>
            <a:off x="6772747" y="2978980"/>
            <a:ext cx="2762009" cy="161905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820679" y="4987144"/>
            <a:ext cx="2877079" cy="161905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3788323" y="4987144"/>
            <a:ext cx="2984424" cy="161905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10"/>
          <a:srcRect l="9600"/>
          <a:stretch>
            <a:fillRect/>
          </a:stretch>
        </p:blipFill>
        <p:spPr>
          <a:xfrm>
            <a:off x="6912528" y="4986445"/>
            <a:ext cx="2622228" cy="1619055"/>
          </a:xfrm>
          <a:prstGeom prst="rect">
            <a:avLst/>
          </a:prstGeom>
        </p:spPr>
      </p:pic>
      <p:pic>
        <p:nvPicPr>
          <p:cNvPr id="12" name="그림 11" descr="C:/Users/space/AppData/Roaming/PolarisOffice/ETemp/7544_13755296/image31.jpeg"/>
          <p:cNvPicPr>
            <a:picLocks noChangeAspect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9036946" y="4224858"/>
            <a:ext cx="495429" cy="364173"/>
          </a:xfrm>
          <a:prstGeom prst="rect">
            <a:avLst/>
          </a:prstGeom>
          <a:noFill/>
        </p:spPr>
      </p:pic>
      <p:pic>
        <p:nvPicPr>
          <p:cNvPr id="13" name="그림 12" descr="C:/Users/space/AppData/Roaming/PolarisOffice/ETemp/7544_13755296/image28.jpg"/>
          <p:cNvPicPr>
            <a:picLocks noChangeAspect="1"/>
          </p:cNvPicPr>
          <p:nvPr/>
        </p:nvPicPr>
        <p:blipFill rotWithShape="1">
          <a:blip r:embed="rId12"/>
          <a:srcRect/>
          <a:stretch>
            <a:fillRect/>
          </a:stretch>
        </p:blipFill>
        <p:spPr>
          <a:xfrm>
            <a:off x="3037434" y="4331292"/>
            <a:ext cx="645055" cy="258353"/>
          </a:xfrm>
          <a:prstGeom prst="rect">
            <a:avLst/>
          </a:prstGeom>
          <a:noFill/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6124584" y="6389631"/>
            <a:ext cx="633097" cy="20019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3062522" y="6282407"/>
            <a:ext cx="672341" cy="32738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3205215" y="2227512"/>
            <a:ext cx="485663" cy="277522"/>
          </a:xfrm>
          <a:prstGeom prst="rect">
            <a:avLst/>
          </a:prstGeom>
        </p:spPr>
      </p:pic>
      <p:pic>
        <p:nvPicPr>
          <p:cNvPr id="17" name="그림 16" descr="C:/Users/space/AppData/Roaming/PolarisOffice/ETemp/7544_13755296/image19.png"/>
          <p:cNvPicPr>
            <a:picLocks noChangeAspect="1"/>
          </p:cNvPicPr>
          <p:nvPr/>
        </p:nvPicPr>
        <p:blipFill rotWithShape="1">
          <a:blip r:embed="rId16"/>
          <a:srcRect/>
          <a:stretch>
            <a:fillRect/>
          </a:stretch>
        </p:blipFill>
        <p:spPr>
          <a:xfrm>
            <a:off x="5888843" y="2319446"/>
            <a:ext cx="578938" cy="175488"/>
          </a:xfrm>
          <a:prstGeom prst="rect">
            <a:avLst/>
          </a:prstGeom>
          <a:noFill/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7"/>
          <a:stretch>
            <a:fillRect/>
          </a:stretch>
        </p:blipFill>
        <p:spPr>
          <a:xfrm>
            <a:off x="8544667" y="6191596"/>
            <a:ext cx="981700" cy="405935"/>
          </a:xfrm>
          <a:prstGeom prst="rect">
            <a:avLst/>
          </a:prstGeom>
        </p:spPr>
      </p:pic>
      <p:sp>
        <p:nvSpPr>
          <p:cNvPr id="19" name="직사각형 1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lvl="0">
              <a:defRPr/>
            </a:pPr>
            <a:r>
              <a:rPr lang="en-US" altLang="ko-KR" sz="11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Spot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421B16-FF44-4124-B8C8-611AB31A0FA6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500" b="1">
                <a:latin typeface="+mn-ea"/>
              </a:rPr>
              <a:t>납품사진</a:t>
            </a:r>
            <a:endParaRPr lang="ko-KR" altLang="en-US" sz="1500" b="1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5400000">
            <a:off x="-426113" y="2140258"/>
            <a:ext cx="5699619" cy="3206037"/>
          </a:xfrm>
          <a:prstGeom prst="rect">
            <a:avLst/>
          </a:prstGeom>
        </p:spPr>
      </p:pic>
      <p:pic>
        <p:nvPicPr>
          <p:cNvPr id="3" name="_x637000936" descr="cif00001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114596" y="893467"/>
            <a:ext cx="5420160" cy="2647966"/>
          </a:xfrm>
          <a:prstGeom prst="rect">
            <a:avLst/>
          </a:prstGeom>
          <a:noFill/>
        </p:spPr>
      </p:pic>
      <p:pic>
        <p:nvPicPr>
          <p:cNvPr id="4" name="_x637001008" descr="cif00002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114595" y="3644969"/>
            <a:ext cx="5420160" cy="2948117"/>
          </a:xfrm>
          <a:prstGeom prst="rect">
            <a:avLst/>
          </a:prstGeom>
          <a:noFill/>
        </p:spPr>
      </p:pic>
      <p:pic>
        <p:nvPicPr>
          <p:cNvPr id="5" name="_x637003960" descr="cif00001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8836767" y="6263331"/>
            <a:ext cx="691643" cy="312483"/>
          </a:xfrm>
          <a:prstGeom prst="rect">
            <a:avLst/>
          </a:prstGeom>
          <a:noFill/>
        </p:spPr>
      </p:pic>
      <p:pic>
        <p:nvPicPr>
          <p:cNvPr id="6" name="_x637002088" descr="cif00002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768068" y="3165271"/>
            <a:ext cx="768731" cy="365589"/>
          </a:xfrm>
          <a:prstGeom prst="rect">
            <a:avLst/>
          </a:prstGeom>
          <a:noFill/>
        </p:spPr>
      </p:pic>
      <p:sp>
        <p:nvSpPr>
          <p:cNvPr id="8" name="직사각형 1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lvl="0">
              <a:defRPr/>
            </a:pPr>
            <a:r>
              <a:rPr lang="en-US" altLang="ko-KR" sz="11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F1AD2-6506-4CB1-9A1C-724FEF27C5D6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500" b="1">
                <a:latin typeface="+mn-ea"/>
              </a:rPr>
              <a:t>납품사진</a:t>
            </a:r>
            <a:endParaRPr lang="ko-KR" altLang="en-US" sz="1500" b="1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09647" y="1666919"/>
            <a:ext cx="1873285" cy="1929150"/>
            <a:chOff x="1774414" y="2487238"/>
            <a:chExt cx="897256" cy="931132"/>
          </a:xfrm>
        </p:grpSpPr>
        <p:sp>
          <p:nvSpPr>
            <p:cNvPr id="3" name="눈물 방울 2"/>
            <p:cNvSpPr/>
            <p:nvPr/>
          </p:nvSpPr>
          <p:spPr>
            <a:xfrm rot="2700000">
              <a:off x="1757476" y="2504176"/>
              <a:ext cx="931132" cy="897256"/>
            </a:xfrm>
            <a:prstGeom prst="teardrop">
              <a:avLst>
                <a:gd name="adj" fmla="val 100000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900"/>
                <a:lumOff val="2160"/>
                <a:alphaOff val="0"/>
              </a:schemeClr>
            </a:fillRef>
            <a:effectRef idx="0">
              <a:schemeClr val="accent4">
                <a:hueOff val="-4464770"/>
                <a:satOff val="26900"/>
                <a:lumOff val="216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맑은 고딕"/>
                <a:cs typeface="맑은 고딕 Semilight"/>
              </a:endParaRPr>
            </a:p>
          </p:txBody>
        </p:sp>
        <p:sp>
          <p:nvSpPr>
            <p:cNvPr id="4" name="자유형 26"/>
            <p:cNvSpPr/>
            <p:nvPr/>
          </p:nvSpPr>
          <p:spPr>
            <a:xfrm>
              <a:off x="1841362" y="2558541"/>
              <a:ext cx="763358" cy="792096"/>
            </a:xfrm>
            <a:custGeom>
              <a:avLst/>
              <a:gdLst>
                <a:gd name="connsiteX0" fmla="*/ 0 w 1498372"/>
                <a:gd name="connsiteY0" fmla="*/ 749107 h 1498213"/>
                <a:gd name="connsiteX1" fmla="*/ 749186 w 1498372"/>
                <a:gd name="connsiteY1" fmla="*/ 0 h 1498213"/>
                <a:gd name="connsiteX2" fmla="*/ 1498372 w 1498372"/>
                <a:gd name="connsiteY2" fmla="*/ 749107 h 1498213"/>
                <a:gd name="connsiteX3" fmla="*/ 749186 w 1498372"/>
                <a:gd name="connsiteY3" fmla="*/ 1498214 h 1498213"/>
                <a:gd name="connsiteX4" fmla="*/ 0 w 1498372"/>
                <a:gd name="connsiteY4" fmla="*/ 749107 h 149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372" h="1498213">
                  <a:moveTo>
                    <a:pt x="0" y="749107"/>
                  </a:moveTo>
                  <a:cubicBezTo>
                    <a:pt x="0" y="335387"/>
                    <a:pt x="335422" y="0"/>
                    <a:pt x="749186" y="0"/>
                  </a:cubicBezTo>
                  <a:cubicBezTo>
                    <a:pt x="1162950" y="0"/>
                    <a:pt x="1498372" y="335387"/>
                    <a:pt x="1498372" y="749107"/>
                  </a:cubicBezTo>
                  <a:cubicBezTo>
                    <a:pt x="1498372" y="1162827"/>
                    <a:pt x="1162950" y="1498214"/>
                    <a:pt x="749186" y="1498214"/>
                  </a:cubicBezTo>
                  <a:cubicBezTo>
                    <a:pt x="335422" y="1498214"/>
                    <a:pt x="0" y="1162827"/>
                    <a:pt x="0" y="7491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4">
                <a:hueOff val="-4464770"/>
                <a:satOff val="26900"/>
                <a:lumOff val="216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vert="horz" wrap="square" lIns="0" tIns="326067" rIns="0" bIns="326069" anchor="ctr" anchorCtr="0">
              <a:noAutofit/>
            </a:bodyPr>
            <a:lstStyle/>
            <a:p>
              <a:pPr marL="0" marR="0" lvl="0" indent="0" algn="ctr" defTabSz="1219080" rtl="0" eaLnBrk="0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ko-KR" altLang="en-US" sz="1600" spc="-200">
                  <a:ln w="9525"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맑은 고딕"/>
                  <a:cs typeface="맑은 고딕 Semilight"/>
                </a:rPr>
                <a:t>과도한 세제와 </a:t>
              </a:r>
            </a:p>
            <a:p>
              <a:pPr marL="0" marR="0" lvl="0" indent="0" algn="ctr" defTabSz="1219080" rtl="0" eaLnBrk="0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ko-KR" altLang="en-US" sz="1600" spc="-200">
                  <a:ln w="9525"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맑은 고딕"/>
                  <a:cs typeface="맑은 고딕 Semilight"/>
                </a:rPr>
                <a:t>물 사용을 줄이고 </a:t>
              </a:r>
              <a:endParaRPr kumimoji="0" lang="en-US" altLang="ko-KR" sz="1600" b="0" i="0" u="none" strike="noStrike" kern="1200" cap="none" spc="-200" normalizeH="0" baseline="0">
                <a:ln w="9525">
                  <a:solidFill>
                    <a:prstClr val="white">
                      <a:alpha val="0"/>
                    </a:prstClr>
                  </a:solidFill>
                </a:ln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맑은 고딕"/>
                <a:cs typeface="맑은 고딕 Semilight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2550411" y="1633436"/>
            <a:ext cx="1879169" cy="1968179"/>
            <a:chOff x="1774414" y="2487238"/>
            <a:chExt cx="897256" cy="931132"/>
          </a:xfrm>
        </p:grpSpPr>
        <p:sp>
          <p:nvSpPr>
            <p:cNvPr id="6" name="눈물 방울 5"/>
            <p:cNvSpPr/>
            <p:nvPr/>
          </p:nvSpPr>
          <p:spPr>
            <a:xfrm rot="2700000">
              <a:off x="1757476" y="2504176"/>
              <a:ext cx="931132" cy="897256"/>
            </a:xfrm>
            <a:prstGeom prst="teardrop">
              <a:avLst>
                <a:gd name="adj" fmla="val 100000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900"/>
                <a:lumOff val="2160"/>
                <a:alphaOff val="0"/>
              </a:schemeClr>
            </a:fillRef>
            <a:effectRef idx="0">
              <a:schemeClr val="accent4">
                <a:hueOff val="-4464770"/>
                <a:satOff val="26900"/>
                <a:lumOff val="216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맑은 고딕"/>
                <a:cs typeface="맑은 고딕 Semilight"/>
              </a:endParaRPr>
            </a:p>
          </p:txBody>
        </p:sp>
        <p:sp>
          <p:nvSpPr>
            <p:cNvPr id="7" name="자유형 26"/>
            <p:cNvSpPr/>
            <p:nvPr/>
          </p:nvSpPr>
          <p:spPr>
            <a:xfrm>
              <a:off x="1841362" y="2558541"/>
              <a:ext cx="763358" cy="792096"/>
            </a:xfrm>
            <a:custGeom>
              <a:avLst/>
              <a:gdLst>
                <a:gd name="connsiteX0" fmla="*/ 0 w 1498372"/>
                <a:gd name="connsiteY0" fmla="*/ 749107 h 1498213"/>
                <a:gd name="connsiteX1" fmla="*/ 749186 w 1498372"/>
                <a:gd name="connsiteY1" fmla="*/ 0 h 1498213"/>
                <a:gd name="connsiteX2" fmla="*/ 1498372 w 1498372"/>
                <a:gd name="connsiteY2" fmla="*/ 749107 h 1498213"/>
                <a:gd name="connsiteX3" fmla="*/ 749186 w 1498372"/>
                <a:gd name="connsiteY3" fmla="*/ 1498214 h 1498213"/>
                <a:gd name="connsiteX4" fmla="*/ 0 w 1498372"/>
                <a:gd name="connsiteY4" fmla="*/ 749107 h 149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372" h="1498213">
                  <a:moveTo>
                    <a:pt x="0" y="749107"/>
                  </a:moveTo>
                  <a:cubicBezTo>
                    <a:pt x="0" y="335387"/>
                    <a:pt x="335422" y="0"/>
                    <a:pt x="749186" y="0"/>
                  </a:cubicBezTo>
                  <a:cubicBezTo>
                    <a:pt x="1162950" y="0"/>
                    <a:pt x="1498372" y="335387"/>
                    <a:pt x="1498372" y="749107"/>
                  </a:cubicBezTo>
                  <a:cubicBezTo>
                    <a:pt x="1498372" y="1162827"/>
                    <a:pt x="1162950" y="1498214"/>
                    <a:pt x="749186" y="1498214"/>
                  </a:cubicBezTo>
                  <a:cubicBezTo>
                    <a:pt x="335422" y="1498214"/>
                    <a:pt x="0" y="1162827"/>
                    <a:pt x="0" y="7491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4">
                <a:hueOff val="-4464770"/>
                <a:satOff val="26900"/>
                <a:lumOff val="216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vert="horz" wrap="square" lIns="0" tIns="326067" rIns="0" bIns="326069" anchor="ctr" anchorCtr="0">
              <a:noAutofit/>
            </a:bodyPr>
            <a:lstStyle/>
            <a:p>
              <a:pPr marL="0" marR="0" lvl="0" indent="0" algn="ctr" defTabSz="1219080" rtl="0" eaLnBrk="0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kumimoji="0" lang="ko-KR" altLang="en-US" sz="1600" b="1" i="0" u="none" strike="noStrike" kern="1200" cap="none" spc="-200" normalizeH="0" baseline="0">
                  <a:ln w="9525"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맑은 고딕"/>
                  <a:cs typeface="맑은 고딕 Semilight"/>
                </a:rPr>
                <a:t>리튬인산철</a:t>
              </a:r>
            </a:p>
            <a:p>
              <a:pPr marL="0" marR="0" lvl="0" indent="0" algn="ctr" defTabSz="1219080" rtl="0" eaLnBrk="0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kumimoji="0" lang="ko-KR" altLang="en-US" sz="1600" b="1" i="0" u="none" strike="noStrike" kern="1200" cap="none" spc="-200" normalizeH="0" baseline="0">
                  <a:ln w="9525"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맑은 고딕"/>
                  <a:cs typeface="맑은 고딕 Semilight"/>
                </a:rPr>
                <a:t>배터리</a:t>
              </a:r>
              <a:r>
                <a:rPr kumimoji="0" lang="ko-KR" altLang="en-US" sz="1600" b="0" i="0" u="none" strike="noStrike" kern="1200" cap="none" spc="-200" normalizeH="0" baseline="0">
                  <a:ln w="9525"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맑은 고딕"/>
                  <a:cs typeface="맑은 고딕 Semilight"/>
                </a:rPr>
                <a:t>로</a:t>
              </a:r>
            </a:p>
            <a:p>
              <a:pPr marL="0" marR="0" lvl="0" indent="0" algn="ctr" defTabSz="1219080" rtl="0" eaLnBrk="0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ko-KR" altLang="en-US" sz="1600" spc="-200">
                  <a:ln w="9525"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맑은 고딕"/>
                  <a:cs typeface="맑은 고딕 Semilight"/>
                </a:rPr>
                <a:t>산업폐기물 배출량을 줄이고</a:t>
              </a:r>
              <a:r>
                <a:rPr kumimoji="0" lang="ko-KR" altLang="en-US" sz="1600" b="0" i="0" u="none" strike="noStrike" kern="1200" cap="none" spc="-200" normalizeH="0" baseline="0">
                  <a:ln w="9525"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맑은 고딕"/>
                  <a:cs typeface="맑은 고딕 Semilight"/>
                </a:rPr>
                <a:t> </a:t>
              </a:r>
              <a:endParaRPr kumimoji="0" lang="en-US" altLang="ko-KR" sz="1600" b="0" i="0" u="none" strike="noStrike" kern="1200" cap="none" spc="-200" normalizeH="0" baseline="0">
                <a:ln w="9525">
                  <a:solidFill>
                    <a:prstClr val="white">
                      <a:alpha val="0"/>
                    </a:prstClr>
                  </a:solidFill>
                </a:ln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맑은 고딕"/>
                <a:cs typeface="맑은 고딕 Semilight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4591196" y="1670917"/>
            <a:ext cx="1861306" cy="1876182"/>
            <a:chOff x="1750150" y="2487238"/>
            <a:chExt cx="897256" cy="931132"/>
          </a:xfrm>
        </p:grpSpPr>
        <p:sp>
          <p:nvSpPr>
            <p:cNvPr id="9" name="눈물 방울 8"/>
            <p:cNvSpPr/>
            <p:nvPr/>
          </p:nvSpPr>
          <p:spPr>
            <a:xfrm rot="2700000">
              <a:off x="1733212" y="2504176"/>
              <a:ext cx="931132" cy="897256"/>
            </a:xfrm>
            <a:prstGeom prst="teardrop">
              <a:avLst>
                <a:gd name="adj" fmla="val 100000"/>
              </a:avLst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900"/>
                <a:lumOff val="2160"/>
                <a:alphaOff val="0"/>
              </a:schemeClr>
            </a:fillRef>
            <a:effectRef idx="0">
              <a:schemeClr val="accent4">
                <a:hueOff val="-4464770"/>
                <a:satOff val="26900"/>
                <a:lumOff val="216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맑은 고딕"/>
                <a:cs typeface="맑은 고딕 Semilight"/>
              </a:endParaRPr>
            </a:p>
          </p:txBody>
        </p:sp>
        <p:sp>
          <p:nvSpPr>
            <p:cNvPr id="10" name="자유형 26"/>
            <p:cNvSpPr/>
            <p:nvPr/>
          </p:nvSpPr>
          <p:spPr>
            <a:xfrm>
              <a:off x="1817098" y="2558541"/>
              <a:ext cx="763358" cy="792096"/>
            </a:xfrm>
            <a:custGeom>
              <a:avLst/>
              <a:gdLst>
                <a:gd name="connsiteX0" fmla="*/ 0 w 1498372"/>
                <a:gd name="connsiteY0" fmla="*/ 749107 h 1498213"/>
                <a:gd name="connsiteX1" fmla="*/ 749186 w 1498372"/>
                <a:gd name="connsiteY1" fmla="*/ 0 h 1498213"/>
                <a:gd name="connsiteX2" fmla="*/ 1498372 w 1498372"/>
                <a:gd name="connsiteY2" fmla="*/ 749107 h 1498213"/>
                <a:gd name="connsiteX3" fmla="*/ 749186 w 1498372"/>
                <a:gd name="connsiteY3" fmla="*/ 1498214 h 1498213"/>
                <a:gd name="connsiteX4" fmla="*/ 0 w 1498372"/>
                <a:gd name="connsiteY4" fmla="*/ 749107 h 149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372" h="1498213">
                  <a:moveTo>
                    <a:pt x="0" y="749107"/>
                  </a:moveTo>
                  <a:cubicBezTo>
                    <a:pt x="0" y="335387"/>
                    <a:pt x="335422" y="0"/>
                    <a:pt x="749186" y="0"/>
                  </a:cubicBezTo>
                  <a:cubicBezTo>
                    <a:pt x="1162950" y="0"/>
                    <a:pt x="1498372" y="335387"/>
                    <a:pt x="1498372" y="749107"/>
                  </a:cubicBezTo>
                  <a:cubicBezTo>
                    <a:pt x="1498372" y="1162827"/>
                    <a:pt x="1162950" y="1498214"/>
                    <a:pt x="749186" y="1498214"/>
                  </a:cubicBezTo>
                  <a:cubicBezTo>
                    <a:pt x="335422" y="1498214"/>
                    <a:pt x="0" y="1162827"/>
                    <a:pt x="0" y="7491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4">
                <a:hueOff val="-4464770"/>
                <a:satOff val="26900"/>
                <a:lumOff val="216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vert="horz" wrap="square" lIns="0" tIns="326067" rIns="0" bIns="326069" anchor="ctr" anchorCtr="0">
              <a:noAutofit/>
            </a:bodyPr>
            <a:lstStyle/>
            <a:p>
              <a:pPr marL="0" marR="0" lvl="0" indent="0" algn="ctr" defTabSz="1219080" rtl="0" eaLnBrk="0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ko-KR" altLang="en-US" sz="1600" spc="-200">
                  <a:ln w="9525">
                    <a:solidFill>
                      <a:prstClr val="white">
                        <a:alpha val="0"/>
                      </a:prstClr>
                    </a:solidFill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5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latin typeface="맑은 고딕"/>
                  <a:cs typeface="맑은 고딕 Semilight"/>
                </a:rPr>
                <a:t>직원들의 안전한 청소관리와 운영효율를 올리고 </a:t>
              </a:r>
              <a:endParaRPr lang="en-US" altLang="ko-KR" sz="1600" spc="-200">
                <a:ln w="9525">
                  <a:solidFill>
                    <a:prstClr val="white">
                      <a:alpha val="0"/>
                    </a:prstClr>
                  </a:solidFill>
                </a:ln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맑은 고딕"/>
                <a:cs typeface="맑은 고딕 Semilight"/>
              </a:endParaRPr>
            </a:p>
          </p:txBody>
        </p:sp>
      </p:grpSp>
      <p:sp>
        <p:nvSpPr>
          <p:cNvPr id="11" name="자유형 35"/>
          <p:cNvSpPr/>
          <p:nvPr/>
        </p:nvSpPr>
        <p:spPr>
          <a:xfrm>
            <a:off x="6964752" y="1383328"/>
            <a:ext cx="2561132" cy="2547082"/>
          </a:xfrm>
          <a:custGeom>
            <a:avLst/>
            <a:gdLst>
              <a:gd name="connsiteX0" fmla="*/ 0 w 1498372"/>
              <a:gd name="connsiteY0" fmla="*/ 749107 h 1498213"/>
              <a:gd name="connsiteX1" fmla="*/ 749186 w 1498372"/>
              <a:gd name="connsiteY1" fmla="*/ 0 h 1498213"/>
              <a:gd name="connsiteX2" fmla="*/ 1498372 w 1498372"/>
              <a:gd name="connsiteY2" fmla="*/ 749107 h 1498213"/>
              <a:gd name="connsiteX3" fmla="*/ 749186 w 1498372"/>
              <a:gd name="connsiteY3" fmla="*/ 1498214 h 1498213"/>
              <a:gd name="connsiteX4" fmla="*/ 0 w 1498372"/>
              <a:gd name="connsiteY4" fmla="*/ 749107 h 149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372" h="1498213">
                <a:moveTo>
                  <a:pt x="0" y="749107"/>
                </a:moveTo>
                <a:cubicBezTo>
                  <a:pt x="0" y="335387"/>
                  <a:pt x="335422" y="0"/>
                  <a:pt x="749186" y="0"/>
                </a:cubicBezTo>
                <a:cubicBezTo>
                  <a:pt x="1162950" y="0"/>
                  <a:pt x="1498372" y="335387"/>
                  <a:pt x="1498372" y="749107"/>
                </a:cubicBezTo>
                <a:cubicBezTo>
                  <a:pt x="1498372" y="1162827"/>
                  <a:pt x="1162950" y="1498214"/>
                  <a:pt x="749186" y="1498214"/>
                </a:cubicBezTo>
                <a:cubicBezTo>
                  <a:pt x="335422" y="1498214"/>
                  <a:pt x="0" y="1162827"/>
                  <a:pt x="0" y="74910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>
              <a:hueOff val="-4464770"/>
              <a:satOff val="26900"/>
              <a:lumOff val="216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vert="horz" wrap="square" lIns="0" tIns="326067" rIns="0" bIns="326069" anchor="ctr" anchorCtr="0">
            <a:noAutofit/>
          </a:bodyPr>
          <a:lstStyle/>
          <a:p>
            <a:pPr marL="0" marR="0" lvl="0" indent="0" algn="ctr" defTabSz="121908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0" lang="ko-KR" altLang="en-US" sz="2000" b="1" i="0" u="none" strike="noStrike" kern="1200" cap="none" spc="-200" normalizeH="0" baseline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맑은 고딕"/>
                <a:cs typeface="맑은 고딕 Semilight"/>
              </a:rPr>
              <a:t>스마트 청소차 </a:t>
            </a:r>
            <a:r>
              <a:rPr kumimoji="0" lang="en-US" altLang="ko-KR" sz="2000" b="1" i="0" u="none" strike="noStrike" kern="1200" cap="none" spc="-200" normalizeH="0" baseline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5000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맑은 고딕"/>
                <a:cs typeface="맑은 고딕 Semilight"/>
              </a:rPr>
              <a:t>EV</a:t>
            </a:r>
          </a:p>
          <a:p>
            <a:pPr marL="0" marR="0" lvl="0" indent="0" algn="ctr" defTabSz="121908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altLang="ko-KR" sz="2000" spc="-200">
              <a:gradFill>
                <a:gsLst>
                  <a:gs pos="0">
                    <a:prstClr val="black">
                      <a:lumMod val="75000"/>
                      <a:lumOff val="25000"/>
                    </a:prstClr>
                  </a:gs>
                  <a:gs pos="50000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  <a:latin typeface="맑은 고딕"/>
              <a:cs typeface="맑은 고딕 Semilight"/>
            </a:endParaRPr>
          </a:p>
          <a:p>
            <a:pPr marL="0" marR="0" lvl="0" indent="0" algn="ctr" defTabSz="121908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0" lang="en-US" altLang="ko-KR" sz="2000" b="0" i="0" u="none" strike="noStrike" kern="1200" cap="none" spc="-200" normalizeH="0" baseline="0">
              <a:gradFill>
                <a:gsLst>
                  <a:gs pos="0">
                    <a:prstClr val="black">
                      <a:lumMod val="75000"/>
                      <a:lumOff val="25000"/>
                    </a:prstClr>
                  </a:gs>
                  <a:gs pos="50000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  <a:latin typeface="맑은 고딕"/>
              <a:cs typeface="맑은 고딕 Semilight"/>
            </a:endParaRPr>
          </a:p>
          <a:p>
            <a:pPr marL="0" marR="0" lvl="0" indent="0" algn="ctr" defTabSz="1219080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0" lang="en-US" altLang="ko-KR" sz="2000" b="0" i="0" u="none" strike="noStrike" kern="1200" cap="none" spc="-200" normalizeH="0" baseline="0">
              <a:gradFill>
                <a:gsLst>
                  <a:gs pos="0">
                    <a:prstClr val="black">
                      <a:lumMod val="75000"/>
                      <a:lumOff val="25000"/>
                    </a:prstClr>
                  </a:gs>
                  <a:gs pos="50000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  <a:latin typeface="맑은 고딕"/>
              <a:cs typeface="맑은 고딕 Semilight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508150" y="2330237"/>
            <a:ext cx="1555548" cy="154999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55884" y="4267305"/>
            <a:ext cx="8716997" cy="1265950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EV</a:t>
            </a:r>
            <a:r>
              <a:rPr lang="ko-KR" altLang="en-US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 </a:t>
            </a: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series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760788" y="5792884"/>
            <a:ext cx="5156505" cy="291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*</a:t>
            </a:r>
            <a:r>
              <a:rPr kumimoji="0" lang="ko-KR" altLang="en-US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 일사용시간은 </a:t>
            </a:r>
            <a:r>
              <a:rPr kumimoji="0" lang="en-US" altLang="ko-KR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9</a:t>
            </a:r>
            <a:r>
              <a:rPr kumimoji="0" lang="ko-KR" altLang="en-US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시간 근무기준이며</a:t>
            </a:r>
            <a:r>
              <a:rPr kumimoji="0" lang="en-US" altLang="ko-KR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,</a:t>
            </a:r>
            <a:r>
              <a:rPr kumimoji="0" lang="ko-KR" altLang="en-US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 장비별로 다릅니다</a:t>
            </a:r>
            <a:r>
              <a:rPr kumimoji="0" lang="en-US" altLang="ko-KR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.</a:t>
            </a:r>
          </a:p>
        </p:txBody>
      </p:sp>
      <p:sp>
        <p:nvSpPr>
          <p:cNvPr id="16" name="TextBox 3"/>
          <p:cNvSpPr txBox="1"/>
          <p:nvPr/>
        </p:nvSpPr>
        <p:spPr>
          <a:xfrm>
            <a:off x="1886340" y="284829"/>
            <a:ext cx="4124962" cy="313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리튬배터리 청소차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순서도: 처리 2"/>
          <p:cNvSpPr/>
          <p:nvPr/>
        </p:nvSpPr>
        <p:spPr>
          <a:xfrm>
            <a:off x="5070160" y="3429000"/>
            <a:ext cx="4797740" cy="801511"/>
          </a:xfrm>
          <a:prstGeom prst="flowChartProcess">
            <a:avLst/>
          </a:prstGeom>
          <a:noFill/>
          <a:ln w="12700" cap="flat" cmpd="sng" algn="ctr">
            <a:noFill/>
            <a:prstDash val="solid"/>
            <a:miter/>
          </a:ln>
        </p:spPr>
        <p:txBody>
          <a:bodyPr vert="horz" wrap="square" lIns="91440" tIns="45720" rIns="91440" bIns="45720" anchor="ctr"/>
          <a:lstStyle/>
          <a:p>
            <a:pPr marL="0" marR="0" lv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1000" b="1" i="0" u="none" strike="noStrike" kern="1200" cap="none" spc="0" normalizeH="0" baseline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납배터리는 정기적으로 증류수를 보충하지 않거나</a:t>
            </a:r>
            <a:r>
              <a:rPr kumimoji="0" lang="en-US" altLang="ko-KR" sz="1000" b="1" i="0" u="none" strike="noStrike" kern="1200" cap="none" spc="0" normalizeH="0" baseline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,</a:t>
            </a:r>
          </a:p>
          <a:p>
            <a:pPr marL="0" marR="0" lv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1000" b="1" i="0" u="none" strike="noStrike" kern="1200" cap="none" spc="0" normalizeH="0" baseline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증류수 보충시 전해액이 넘치는 경우</a:t>
            </a:r>
            <a:r>
              <a:rPr kumimoji="0" lang="en-US" altLang="ko-KR" sz="1000" b="1" i="0" u="none" strike="noStrike" kern="1200" cap="none" spc="0" normalizeH="0" baseline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,</a:t>
            </a:r>
          </a:p>
          <a:p>
            <a:pPr marL="0" marR="0" lv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1000" b="1" i="0" u="none" strike="noStrike" kern="1200" cap="none" spc="0" normalizeH="0" baseline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배터리 수명 및 사용시간이 급격히 감소하는 문제가 발생할 수 있습니다</a:t>
            </a:r>
            <a:r>
              <a:rPr kumimoji="0" lang="en-US" altLang="ko-KR" sz="1000" b="1" i="0" u="none" strike="noStrike" kern="1200" cap="none" spc="0" normalizeH="0" baseline="0"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.</a:t>
            </a:r>
            <a:endParaRPr kumimoji="0" lang="ko-KR" altLang="en-US" sz="1000" b="1" i="0" u="none" strike="noStrike" kern="1200" cap="none" spc="0" normalizeH="0" baseline="0">
              <a:solidFill>
                <a:srgbClr val="000000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5425160" y="1237191"/>
            <a:ext cx="4039869" cy="2191808"/>
            <a:chOff x="619125" y="6381749"/>
            <a:chExt cx="5673580" cy="4286251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628650" y="6381749"/>
              <a:ext cx="2800350" cy="2133600"/>
            </a:xfrm>
            <a:prstGeom prst="rect">
              <a:avLst/>
            </a:prstGeom>
          </p:spPr>
        </p:pic>
        <p:pic>
          <p:nvPicPr>
            <p:cNvPr id="6" name="그림 5"/>
            <p:cNvPicPr/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3431229" y="6381749"/>
              <a:ext cx="2826353" cy="2133600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19125" y="8515350"/>
              <a:ext cx="2809875" cy="2152650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3428999" y="8515350"/>
              <a:ext cx="2863706" cy="2152650"/>
            </a:xfrm>
            <a:prstGeom prst="rect">
              <a:avLst/>
            </a:prstGeom>
          </p:spPr>
        </p:pic>
      </p:grp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377223" y="1254025"/>
          <a:ext cx="4871783" cy="4913272"/>
        </p:xfrm>
        <a:graphic>
          <a:graphicData uri="http://schemas.openxmlformats.org/drawingml/2006/table">
            <a:tbl>
              <a:tblPr firstRow="1" bandRow="1"/>
              <a:tblGrid>
                <a:gridCol w="2149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3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8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779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ko-KR" altLang="en-US" sz="1100" b="1">
                          <a:solidFill>
                            <a:schemeClr val="lt1"/>
                          </a:solidFill>
                          <a:latin typeface="맑은 고딕"/>
                        </a:rPr>
                        <a:t>배터리 </a:t>
                      </a:r>
                      <a:r>
                        <a:rPr lang="en-US" altLang="ko-KR" sz="1100" b="1">
                          <a:solidFill>
                            <a:schemeClr val="lt1"/>
                          </a:solidFill>
                          <a:latin typeface="맑은 고딕"/>
                        </a:rPr>
                        <a:t>/</a:t>
                      </a:r>
                      <a:r>
                        <a:rPr lang="ko-KR" altLang="en-US" sz="1100" b="1">
                          <a:solidFill>
                            <a:schemeClr val="lt1"/>
                          </a:solidFill>
                          <a:latin typeface="맑은 고딕"/>
                        </a:rPr>
                        <a:t> 장비모델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0E2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100" b="1">
                          <a:solidFill>
                            <a:schemeClr val="lt1"/>
                          </a:solidFill>
                          <a:latin typeface="맑은 고딕"/>
                        </a:rPr>
                        <a:t>납 </a:t>
                      </a:r>
                      <a:r>
                        <a:rPr lang="en-US" altLang="ko-KR" sz="1100" b="1">
                          <a:solidFill>
                            <a:schemeClr val="lt1"/>
                          </a:solidFill>
                          <a:latin typeface="맑은 고딕"/>
                        </a:rPr>
                        <a:t>/</a:t>
                      </a:r>
                      <a:r>
                        <a:rPr lang="ko-KR" altLang="en-US" sz="1100" b="1">
                          <a:solidFill>
                            <a:schemeClr val="lt1"/>
                          </a:solidFill>
                          <a:latin typeface="맑은 고딕"/>
                        </a:rPr>
                        <a:t> </a:t>
                      </a:r>
                      <a:r>
                        <a:rPr lang="en-US" altLang="ko-KR" sz="1100" b="1">
                          <a:solidFill>
                            <a:schemeClr val="lt1"/>
                          </a:solidFill>
                          <a:latin typeface="맑은 고딕"/>
                        </a:rPr>
                        <a:t>S7P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0E2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100" b="1">
                          <a:solidFill>
                            <a:schemeClr val="lt1"/>
                          </a:solidFill>
                          <a:latin typeface="맑은 고딕"/>
                        </a:rPr>
                        <a:t>리튬 </a:t>
                      </a:r>
                      <a:r>
                        <a:rPr lang="en-US" altLang="ko-KR" sz="1100" b="1">
                          <a:solidFill>
                            <a:schemeClr val="lt1"/>
                          </a:solidFill>
                          <a:latin typeface="맑은 고딕"/>
                        </a:rPr>
                        <a:t>/</a:t>
                      </a:r>
                      <a:r>
                        <a:rPr lang="ko-KR" altLang="en-US" sz="1100" b="1">
                          <a:solidFill>
                            <a:schemeClr val="lt1"/>
                          </a:solidFill>
                          <a:latin typeface="맑은 고딕"/>
                        </a:rPr>
                        <a:t> </a:t>
                      </a:r>
                      <a:r>
                        <a:rPr lang="en-US" altLang="ko-KR" sz="1100" b="1">
                          <a:solidFill>
                            <a:schemeClr val="lt1"/>
                          </a:solidFill>
                          <a:latin typeface="맑은 고딕"/>
                        </a:rPr>
                        <a:t>S7PEV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0E2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2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ko-KR" altLang="en-US" sz="1100" b="1">
                          <a:latin typeface="맑은 고딕"/>
                        </a:rPr>
                        <a:t>수         명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000" b="1">
                          <a:latin typeface="맑은 고딕"/>
                        </a:rPr>
                        <a:t>2~3</a:t>
                      </a:r>
                      <a:r>
                        <a:rPr lang="ko-KR" altLang="en-US" sz="1000" b="1">
                          <a:latin typeface="맑은 고딕"/>
                        </a:rPr>
                        <a:t>년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000" b="1">
                          <a:latin typeface="맑은 고딕"/>
                        </a:rPr>
                        <a:t>7~8</a:t>
                      </a:r>
                      <a:r>
                        <a:rPr lang="ko-KR" altLang="en-US" sz="1000" b="1">
                          <a:latin typeface="맑은 고딕"/>
                        </a:rPr>
                        <a:t>년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62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ko-KR" altLang="en-US" sz="1100" b="1">
                          <a:latin typeface="맑은 고딕"/>
                        </a:rPr>
                        <a:t>보 증 기 간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000" b="1">
                          <a:latin typeface="맑은 고딕"/>
                        </a:rPr>
                        <a:t>없음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000" b="1">
                          <a:latin typeface="맑은 고딕"/>
                        </a:rPr>
                        <a:t>3</a:t>
                      </a:r>
                      <a:r>
                        <a:rPr lang="ko-KR" altLang="en-US" sz="1000" b="1">
                          <a:latin typeface="맑은 고딕"/>
                        </a:rPr>
                        <a:t>년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16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ko-KR" altLang="en-US" sz="1100" b="1">
                          <a:latin typeface="맑은 고딕"/>
                        </a:rPr>
                        <a:t>유 지 보 수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000" b="1">
                          <a:latin typeface="맑은 고딕"/>
                        </a:rPr>
                        <a:t>정기적인</a:t>
                      </a:r>
                    </a:p>
                    <a:p>
                      <a:pPr algn="ctr">
                        <a:defRPr/>
                      </a:pPr>
                      <a:r>
                        <a:rPr lang="ko-KR" altLang="en-US" sz="1000" b="1">
                          <a:latin typeface="맑은 고딕"/>
                        </a:rPr>
                        <a:t>증류수 보충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000" b="1">
                          <a:latin typeface="맑은 고딕"/>
                        </a:rPr>
                        <a:t>없음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485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ko-KR" altLang="en-US" sz="1100" b="1">
                          <a:latin typeface="맑은 고딕"/>
                        </a:rPr>
                        <a:t>일사용시간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000" b="1">
                          <a:latin typeface="맑은 고딕"/>
                        </a:rPr>
                        <a:t>4~5</a:t>
                      </a:r>
                      <a:r>
                        <a:rPr lang="ko-KR" altLang="en-US" sz="1000" b="1">
                          <a:latin typeface="맑은 고딕"/>
                        </a:rPr>
                        <a:t>시간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000" b="1">
                          <a:latin typeface="맑은 고딕"/>
                        </a:rPr>
                        <a:t>4~5</a:t>
                      </a:r>
                      <a:r>
                        <a:rPr lang="ko-KR" altLang="en-US" sz="1000" b="1">
                          <a:latin typeface="맑은 고딕"/>
                        </a:rPr>
                        <a:t>시간</a:t>
                      </a:r>
                      <a:r>
                        <a:rPr lang="en-US" altLang="ko-KR" sz="1000" b="1">
                          <a:latin typeface="맑은 고딕"/>
                        </a:rPr>
                        <a:t>(Standard)</a:t>
                      </a:r>
                    </a:p>
                    <a:p>
                      <a:pPr algn="ctr">
                        <a:defRPr/>
                      </a:pPr>
                      <a:r>
                        <a:rPr lang="en-US" altLang="ko-KR" sz="1000" b="1">
                          <a:latin typeface="맑은 고딕"/>
                        </a:rPr>
                        <a:t>5~6</a:t>
                      </a:r>
                      <a:r>
                        <a:rPr lang="ko-KR" altLang="en-US" sz="1000" b="1">
                          <a:latin typeface="맑은 고딕"/>
                        </a:rPr>
                        <a:t>시간</a:t>
                      </a:r>
                      <a:r>
                        <a:rPr lang="en-US" altLang="ko-KR" sz="1000" b="1">
                          <a:latin typeface="맑은 고딕"/>
                        </a:rPr>
                        <a:t>(Advance)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38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ko-KR" altLang="en-US" sz="1100" b="1">
                          <a:latin typeface="맑은 고딕"/>
                        </a:rPr>
                        <a:t>충 전 시 간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000" b="1">
                          <a:latin typeface="맑은 고딕"/>
                        </a:rPr>
                        <a:t>10</a:t>
                      </a:r>
                      <a:r>
                        <a:rPr lang="ko-KR" altLang="en-US" sz="1000" b="1">
                          <a:latin typeface="맑은 고딕"/>
                        </a:rPr>
                        <a:t>시간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000" b="1">
                          <a:latin typeface="맑은 고딕"/>
                        </a:rPr>
                        <a:t>4~6</a:t>
                      </a:r>
                      <a:r>
                        <a:rPr lang="ko-KR" altLang="en-US" sz="1000" b="1">
                          <a:latin typeface="맑은 고딕"/>
                        </a:rPr>
                        <a:t>시간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678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100" b="1">
                          <a:latin typeface="맑은 고딕"/>
                        </a:rPr>
                        <a:t>배터리교체비용</a:t>
                      </a:r>
                    </a:p>
                    <a:p>
                      <a:pPr algn="ctr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(</a:t>
                      </a:r>
                      <a:r>
                        <a:rPr lang="ko-KR" altLang="en-US" sz="900" b="1">
                          <a:latin typeface="맑은 고딕"/>
                        </a:rPr>
                        <a:t>공임별도</a:t>
                      </a:r>
                      <a:r>
                        <a:rPr lang="en-US" altLang="ko-KR" sz="900" b="1">
                          <a:latin typeface="맑은 고딕"/>
                        </a:rPr>
                        <a:t>/VAT</a:t>
                      </a:r>
                      <a:r>
                        <a:rPr lang="ko-KR" altLang="en-US" sz="900" b="1">
                          <a:latin typeface="맑은 고딕"/>
                        </a:rPr>
                        <a:t>별도</a:t>
                      </a:r>
                      <a:r>
                        <a:rPr lang="en-US" altLang="ko-KR" sz="900" b="1">
                          <a:latin typeface="맑은 고딕"/>
                        </a:rPr>
                        <a:t>)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000" b="1">
                          <a:latin typeface="맑은 고딕"/>
                        </a:rPr>
                        <a:t>99</a:t>
                      </a:r>
                      <a:r>
                        <a:rPr lang="ko-KR" altLang="en-US" sz="1000" b="1">
                          <a:latin typeface="맑은 고딕"/>
                        </a:rPr>
                        <a:t>만원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000" b="1">
                          <a:latin typeface="맑은 고딕"/>
                        </a:rPr>
                        <a:t>155</a:t>
                      </a:r>
                      <a:r>
                        <a:rPr lang="ko-KR" altLang="en-US" sz="1000" b="1">
                          <a:latin typeface="맑은 고딕"/>
                        </a:rPr>
                        <a:t>만원</a:t>
                      </a:r>
                      <a:r>
                        <a:rPr lang="en-US" altLang="ko-KR" sz="1000" b="1">
                          <a:latin typeface="맑은 고딕"/>
                        </a:rPr>
                        <a:t>(Standard)</a:t>
                      </a:r>
                    </a:p>
                    <a:p>
                      <a:pPr algn="ctr">
                        <a:defRPr/>
                      </a:pPr>
                      <a:r>
                        <a:rPr lang="en-US" altLang="ko-KR" sz="1000" b="1">
                          <a:latin typeface="맑은 고딕"/>
                        </a:rPr>
                        <a:t>185</a:t>
                      </a:r>
                      <a:r>
                        <a:rPr lang="ko-KR" altLang="en-US" sz="1000" b="1">
                          <a:latin typeface="맑은 고딕"/>
                        </a:rPr>
                        <a:t>만원</a:t>
                      </a:r>
                      <a:r>
                        <a:rPr lang="en-US" altLang="ko-KR" sz="1000" b="1">
                          <a:latin typeface="맑은 고딕"/>
                        </a:rPr>
                        <a:t>(Advance)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013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ko-KR" altLang="en-US" sz="1100" b="1">
                          <a:latin typeface="맑은 고딕"/>
                        </a:rPr>
                        <a:t>평균 장비사용기간</a:t>
                      </a:r>
                    </a:p>
                    <a:p>
                      <a:pPr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(</a:t>
                      </a:r>
                      <a:r>
                        <a:rPr lang="ko-KR" altLang="en-US" sz="900" b="1">
                          <a:latin typeface="맑은 고딕"/>
                        </a:rPr>
                        <a:t>현장 및 관리에 따른 다를 수 있음</a:t>
                      </a:r>
                      <a:r>
                        <a:rPr lang="en-US" altLang="ko-KR" sz="900" b="1">
                          <a:latin typeface="맑은 고딕"/>
                        </a:rPr>
                        <a:t>)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000" b="1">
                          <a:latin typeface="맑은 고딕"/>
                        </a:rPr>
                        <a:t>7~8</a:t>
                      </a:r>
                      <a:r>
                        <a:rPr lang="ko-KR" altLang="en-US" sz="1000" b="1">
                          <a:latin typeface="맑은 고딕"/>
                        </a:rPr>
                        <a:t>년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000" b="1">
                          <a:latin typeface="맑은 고딕"/>
                        </a:rPr>
                        <a:t>7~8</a:t>
                      </a:r>
                      <a:r>
                        <a:rPr lang="ko-KR" altLang="en-US" sz="1000" b="1">
                          <a:latin typeface="맑은 고딕"/>
                        </a:rPr>
                        <a:t>년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직사각형 13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1000" b="1" i="0" u="none" strike="noStrike" kern="1200" cap="none" spc="0" normalizeH="0" baseline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Lead vs Lithium</a:t>
            </a:r>
            <a:endParaRPr kumimoji="0" lang="en-US" altLang="ko-KR" sz="1000" b="1" i="0" u="none" strike="noStrike" kern="1200" cap="none" spc="0" normalizeH="0" baseline="0">
              <a:solidFill>
                <a:prstClr val="white">
                  <a:lumMod val="9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5431760" y="4268610"/>
            <a:ext cx="2110996" cy="190147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716356" y="4637616"/>
            <a:ext cx="1695580" cy="1525057"/>
          </a:xfrm>
          <a:prstGeom prst="rect">
            <a:avLst/>
          </a:prstGeom>
        </p:spPr>
      </p:pic>
      <p:sp>
        <p:nvSpPr>
          <p:cNvPr id="13" name="TextBox 3"/>
          <p:cNvSpPr txBox="1"/>
          <p:nvPr/>
        </p:nvSpPr>
        <p:spPr>
          <a:xfrm>
            <a:off x="1886340" y="284829"/>
            <a:ext cx="4124962" cy="313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납배터리와 리튬배터리 비교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1408" y="1503787"/>
            <a:ext cx="6783185" cy="887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1200" b="1">
                <a:solidFill>
                  <a:schemeClr val="dk1"/>
                </a:solidFill>
                <a:latin typeface="+mn-ea"/>
              </a:rPr>
              <a:t>장비 및 충전기 등 필수 인증 품목에 대한</a:t>
            </a:r>
            <a:r>
              <a:rPr lang="ko-KR" altLang="en-US" sz="1200" b="1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ko-KR" sz="1200" b="1">
                <a:solidFill>
                  <a:srgbClr val="FF0000"/>
                </a:solidFill>
                <a:latin typeface="+mn-ea"/>
              </a:rPr>
              <a:t>[KC </a:t>
            </a:r>
            <a:r>
              <a:rPr lang="ko-KR" altLang="en-US" sz="1200" b="1">
                <a:solidFill>
                  <a:srgbClr val="FF0000"/>
                </a:solidFill>
                <a:latin typeface="+mn-ea"/>
              </a:rPr>
              <a:t>인증 획득</a:t>
            </a:r>
            <a:r>
              <a:rPr lang="en-US" altLang="ko-KR" sz="1200" b="1">
                <a:solidFill>
                  <a:srgbClr val="FF0000"/>
                </a:solidFill>
                <a:latin typeface="+mn-ea"/>
              </a:rPr>
              <a:t>]</a:t>
            </a:r>
          </a:p>
          <a:p>
            <a:pPr algn="ctr">
              <a:lnSpc>
                <a:spcPct val="150000"/>
              </a:lnSpc>
              <a:defRPr/>
            </a:pPr>
            <a:r>
              <a:rPr lang="ko-KR" altLang="en-US" sz="1200" b="1">
                <a:solidFill>
                  <a:schemeClr val="dk1"/>
                </a:solidFill>
                <a:latin typeface="+mn-ea"/>
              </a:rPr>
              <a:t>글로벌 부품업체의 표준화된 부품 사용으로 글로벌 메이커 수준의 내구성 및 품질</a:t>
            </a:r>
          </a:p>
          <a:p>
            <a:pPr algn="ctr">
              <a:lnSpc>
                <a:spcPct val="150000"/>
              </a:lnSpc>
              <a:defRPr/>
            </a:pPr>
            <a:r>
              <a:rPr lang="ko-KR" altLang="en-US" sz="1200" b="1">
                <a:solidFill>
                  <a:schemeClr val="dk1"/>
                </a:solidFill>
                <a:latin typeface="+mn-ea"/>
              </a:rPr>
              <a:t>품질에 대한 자신감으로 국내 유일 </a:t>
            </a:r>
            <a:r>
              <a:rPr lang="en-US" altLang="ko-KR" sz="1200" b="1">
                <a:solidFill>
                  <a:srgbClr val="FF0000"/>
                </a:solidFill>
                <a:latin typeface="+mn-ea"/>
              </a:rPr>
              <a:t>[</a:t>
            </a:r>
            <a:r>
              <a:rPr lang="ko-KR" altLang="en-US" sz="1200" b="1">
                <a:solidFill>
                  <a:srgbClr val="FF0000"/>
                </a:solidFill>
                <a:latin typeface="+mn-ea"/>
              </a:rPr>
              <a:t>케어서비스 프로그램</a:t>
            </a:r>
            <a:r>
              <a:rPr lang="en-US" altLang="ko-KR" sz="1200" b="1">
                <a:solidFill>
                  <a:srgbClr val="FF0000"/>
                </a:solidFill>
                <a:latin typeface="+mn-ea"/>
              </a:rPr>
              <a:t>]</a:t>
            </a:r>
            <a:r>
              <a:rPr lang="ko-KR" altLang="en-US" sz="1200" b="1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ko-KR" sz="1200" b="1">
                <a:solidFill>
                  <a:srgbClr val="FF0000"/>
                </a:solidFill>
                <a:latin typeface="+mn-ea"/>
              </a:rPr>
              <a:t>[</a:t>
            </a:r>
            <a:r>
              <a:rPr lang="ko-KR" altLang="en-US" sz="1200" b="1">
                <a:solidFill>
                  <a:srgbClr val="FF0000"/>
                </a:solidFill>
                <a:latin typeface="+mn-ea"/>
              </a:rPr>
              <a:t>부품브랜드 쇼핑몰 공개</a:t>
            </a:r>
            <a:r>
              <a:rPr lang="en-US" altLang="ko-KR" sz="1200" b="1">
                <a:solidFill>
                  <a:srgbClr val="FF0000"/>
                </a:solidFill>
                <a:latin typeface="+mn-ea"/>
              </a:rPr>
              <a:t>]</a:t>
            </a:r>
            <a:endParaRPr lang="ko-KR" altLang="en-US" sz="1200" b="1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2380" y="3227916"/>
            <a:ext cx="5901241" cy="907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1200" b="1">
                <a:latin typeface="+mn-ea"/>
              </a:rPr>
              <a:t>생산성을 극대화 시킨 장비의 설계 및 공정설계로 원가경쟁력 확보</a:t>
            </a:r>
          </a:p>
          <a:p>
            <a:pPr algn="ctr">
              <a:lnSpc>
                <a:spcPct val="150000"/>
              </a:lnSpc>
              <a:defRPr/>
            </a:pPr>
            <a:r>
              <a:rPr lang="ko-KR" altLang="en-US" sz="1200" b="1">
                <a:solidFill>
                  <a:schemeClr val="dk1"/>
                </a:solidFill>
                <a:latin typeface="+mn-ea"/>
              </a:rPr>
              <a:t>표준화된 부품 사용으로 가격경쟁력 확보</a:t>
            </a:r>
          </a:p>
          <a:p>
            <a:pPr algn="ctr">
              <a:lnSpc>
                <a:spcPct val="150000"/>
              </a:lnSpc>
              <a:defRPr/>
            </a:pPr>
            <a:r>
              <a:rPr lang="ko-KR" altLang="en-US" sz="1200" b="1">
                <a:latin typeface="+mn-ea"/>
              </a:rPr>
              <a:t>타사 대비 평균 </a:t>
            </a:r>
            <a:r>
              <a:rPr lang="en-US" altLang="ko-KR" sz="1200" b="1">
                <a:latin typeface="+mn-ea"/>
              </a:rPr>
              <a:t>30% </a:t>
            </a:r>
            <a:r>
              <a:rPr lang="ko-KR" altLang="en-US" sz="1200" b="1">
                <a:latin typeface="+mn-ea"/>
              </a:rPr>
              <a:t>저렴한 부품가격</a:t>
            </a:r>
            <a:r>
              <a:rPr lang="ko-KR" altLang="en-US" sz="1200" b="1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ko-KR" sz="1200" b="1">
                <a:solidFill>
                  <a:srgbClr val="FF0000"/>
                </a:solidFill>
                <a:latin typeface="+mn-ea"/>
              </a:rPr>
              <a:t>[</a:t>
            </a:r>
            <a:r>
              <a:rPr lang="ko-KR" altLang="en-US" sz="1200" b="1">
                <a:solidFill>
                  <a:srgbClr val="FF0000"/>
                </a:solidFill>
                <a:latin typeface="+mn-ea"/>
              </a:rPr>
              <a:t>계약시 주요부품 가격표 제공</a:t>
            </a:r>
            <a:r>
              <a:rPr lang="en-US" altLang="ko-KR" sz="1200" b="1">
                <a:solidFill>
                  <a:srgbClr val="FF0000"/>
                </a:solidFill>
                <a:latin typeface="+mn-ea"/>
              </a:rPr>
              <a:t>]</a:t>
            </a:r>
            <a:endParaRPr lang="ko-KR" altLang="en-US" sz="1200" b="1">
              <a:solidFill>
                <a:srgbClr val="FF0000"/>
              </a:solidFill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5065" y="4961690"/>
            <a:ext cx="7435871" cy="1456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1200" b="1">
                <a:latin typeface="+mn-ea"/>
              </a:rPr>
              <a:t>신차 구매시 중고차 시세 확인할 수 있도록 연식에 따른 중고차 가격오픈 </a:t>
            </a:r>
            <a:r>
              <a:rPr lang="en-US" altLang="ko-KR" sz="1200" b="1">
                <a:solidFill>
                  <a:srgbClr val="FF0000"/>
                </a:solidFill>
                <a:latin typeface="+mn-ea"/>
              </a:rPr>
              <a:t>[</a:t>
            </a:r>
            <a:r>
              <a:rPr lang="ko-KR" altLang="en-US" sz="1200" b="1">
                <a:solidFill>
                  <a:srgbClr val="FF0000"/>
                </a:solidFill>
                <a:latin typeface="+mn-ea"/>
              </a:rPr>
              <a:t>스페이스 팰컨프로그램</a:t>
            </a:r>
            <a:r>
              <a:rPr lang="en-US" altLang="ko-KR" sz="1200" b="1">
                <a:solidFill>
                  <a:srgbClr val="FF0000"/>
                </a:solidFill>
                <a:latin typeface="+mn-ea"/>
              </a:rPr>
              <a:t>]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ko-KR" sz="1200" b="1">
                <a:latin typeface="+mn-ea"/>
              </a:rPr>
              <a:t>AS </a:t>
            </a:r>
            <a:r>
              <a:rPr lang="ko-KR" altLang="en-US" sz="1200" b="1">
                <a:latin typeface="+mn-ea"/>
              </a:rPr>
              <a:t>상황 발생시 신속 처리 및 비용 절감을 위해 스페이스만의 </a:t>
            </a:r>
            <a:r>
              <a:rPr lang="en-US" altLang="ko-KR" sz="1200" b="1">
                <a:solidFill>
                  <a:srgbClr val="FF0000"/>
                </a:solidFill>
                <a:latin typeface="+mn-ea"/>
              </a:rPr>
              <a:t>[</a:t>
            </a:r>
            <a:r>
              <a:rPr lang="ko-KR" altLang="en-US" sz="1200" b="1">
                <a:solidFill>
                  <a:srgbClr val="FF0000"/>
                </a:solidFill>
                <a:latin typeface="+mn-ea"/>
              </a:rPr>
              <a:t>셀프체크 </a:t>
            </a:r>
            <a:r>
              <a:rPr lang="en-US" altLang="ko-KR" sz="1200" b="1">
                <a:solidFill>
                  <a:srgbClr val="FF0000"/>
                </a:solidFill>
                <a:latin typeface="+mn-ea"/>
              </a:rPr>
              <a:t>QR </a:t>
            </a:r>
            <a:r>
              <a:rPr lang="ko-KR" altLang="en-US" sz="1200" b="1">
                <a:solidFill>
                  <a:srgbClr val="FF0000"/>
                </a:solidFill>
                <a:latin typeface="+mn-ea"/>
              </a:rPr>
              <a:t>시스템</a:t>
            </a:r>
            <a:r>
              <a:rPr lang="en-US" altLang="ko-KR" sz="1200" b="1">
                <a:solidFill>
                  <a:srgbClr val="FF0000"/>
                </a:solidFill>
                <a:latin typeface="+mn-ea"/>
              </a:rPr>
              <a:t>]</a:t>
            </a:r>
          </a:p>
          <a:p>
            <a:pPr algn="ctr">
              <a:lnSpc>
                <a:spcPct val="150000"/>
              </a:lnSpc>
              <a:defRPr/>
            </a:pPr>
            <a:r>
              <a:rPr lang="ko-KR" altLang="en-US" sz="1200" b="1">
                <a:solidFill>
                  <a:schemeClr val="tx1"/>
                </a:solidFill>
                <a:latin typeface="+mn-ea"/>
              </a:rPr>
              <a:t>제품 하자에 의한 피해를 대비하여 </a:t>
            </a:r>
            <a:r>
              <a:rPr lang="en-US" altLang="ko-KR" sz="1200" b="1">
                <a:solidFill>
                  <a:srgbClr val="FF0000"/>
                </a:solidFill>
                <a:latin typeface="+mn-ea"/>
              </a:rPr>
              <a:t>[</a:t>
            </a:r>
            <a:r>
              <a:rPr lang="ko-KR" altLang="en-US" sz="1200" b="1">
                <a:solidFill>
                  <a:srgbClr val="FF0000"/>
                </a:solidFill>
                <a:latin typeface="+mn-ea"/>
              </a:rPr>
              <a:t>생산자제조물품책임보험 가입</a:t>
            </a:r>
            <a:r>
              <a:rPr lang="en-US" altLang="ko-KR" sz="1200" b="1">
                <a:solidFill>
                  <a:srgbClr val="FF0000"/>
                </a:solidFill>
                <a:latin typeface="+mn-ea"/>
              </a:rPr>
              <a:t>]</a:t>
            </a:r>
          </a:p>
          <a:p>
            <a:pPr algn="ctr">
              <a:lnSpc>
                <a:spcPct val="150000"/>
              </a:lnSpc>
              <a:defRPr/>
            </a:pPr>
            <a:r>
              <a:rPr lang="ko-KR" altLang="en-US" sz="1200" b="1">
                <a:latin typeface="+mn-ea"/>
              </a:rPr>
              <a:t>접수 후 </a:t>
            </a:r>
            <a:r>
              <a:rPr lang="en-US" altLang="ko-KR" sz="1200" b="1">
                <a:latin typeface="+mn-ea"/>
              </a:rPr>
              <a:t>48</a:t>
            </a:r>
            <a:r>
              <a:rPr lang="ko-KR" altLang="en-US" sz="1200" b="1">
                <a:latin typeface="+mn-ea"/>
              </a:rPr>
              <a:t>시간내 신속 처리를 위한</a:t>
            </a:r>
            <a:r>
              <a:rPr lang="en-US" altLang="ko-KR" sz="1200" b="1">
                <a:latin typeface="+mn-ea"/>
              </a:rPr>
              <a:t> </a:t>
            </a:r>
            <a:r>
              <a:rPr lang="en-US" altLang="ko-KR" sz="1200" b="1">
                <a:solidFill>
                  <a:srgbClr val="FF0000"/>
                </a:solidFill>
                <a:latin typeface="+mn-ea"/>
              </a:rPr>
              <a:t>[</a:t>
            </a:r>
            <a:r>
              <a:rPr lang="ko-KR" altLang="en-US" sz="1200" b="1">
                <a:solidFill>
                  <a:srgbClr val="FF0000"/>
                </a:solidFill>
                <a:latin typeface="+mn-ea"/>
              </a:rPr>
              <a:t>전국 </a:t>
            </a:r>
            <a:r>
              <a:rPr lang="en-US" altLang="ko-KR" sz="1200" b="1">
                <a:solidFill>
                  <a:srgbClr val="FF0000"/>
                </a:solidFill>
                <a:latin typeface="+mn-ea"/>
              </a:rPr>
              <a:t>20</a:t>
            </a:r>
            <a:r>
              <a:rPr lang="ko-KR" altLang="en-US" sz="1200" b="1">
                <a:solidFill>
                  <a:srgbClr val="FF0000"/>
                </a:solidFill>
                <a:latin typeface="+mn-ea"/>
              </a:rPr>
              <a:t>여개 센터 구축</a:t>
            </a:r>
            <a:r>
              <a:rPr lang="en-US" altLang="ko-KR" sz="1200" b="1">
                <a:solidFill>
                  <a:srgbClr val="FF0000"/>
                </a:solidFill>
                <a:latin typeface="+mn-ea"/>
              </a:rPr>
              <a:t>]</a:t>
            </a:r>
            <a:r>
              <a:rPr lang="ko-KR" altLang="en-US" sz="1200" b="1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ko-KR" sz="1200" b="1">
                <a:solidFill>
                  <a:srgbClr val="FF0000"/>
                </a:solidFill>
                <a:latin typeface="+mn-ea"/>
              </a:rPr>
              <a:t>[</a:t>
            </a:r>
            <a:r>
              <a:rPr lang="ko-KR" altLang="en-US" sz="1200" b="1">
                <a:solidFill>
                  <a:srgbClr val="FF0000"/>
                </a:solidFill>
                <a:latin typeface="+mn-ea"/>
              </a:rPr>
              <a:t>카카오채널 실시간 채팅서비스</a:t>
            </a:r>
            <a:r>
              <a:rPr lang="en-US" altLang="ko-KR" sz="1200" b="1">
                <a:solidFill>
                  <a:srgbClr val="FF0000"/>
                </a:solidFill>
                <a:latin typeface="+mn-ea"/>
              </a:rPr>
              <a:t>]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ko-KR" sz="1200" b="1">
                <a:latin typeface="+mn-ea"/>
              </a:rPr>
              <a:t>48</a:t>
            </a:r>
            <a:r>
              <a:rPr lang="ko-KR" altLang="en-US" sz="1200" b="1">
                <a:latin typeface="+mn-ea"/>
              </a:rPr>
              <a:t>시간내 미처리시 대체장비 투입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Competitive Advantage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2" name="평행 사변형 1"/>
          <p:cNvSpPr/>
          <p:nvPr/>
        </p:nvSpPr>
        <p:spPr>
          <a:xfrm>
            <a:off x="3271006" y="1029629"/>
            <a:ext cx="3363987" cy="333630"/>
          </a:xfrm>
          <a:prstGeom prst="parallelogram">
            <a:avLst>
              <a:gd name="adj" fmla="val 25000"/>
            </a:avLst>
          </a:prstGeom>
          <a:solidFill>
            <a:srgbClr val="0E2000"/>
          </a:solidFill>
          <a:ln w="12700" cap="flat" cmpd="sng" algn="ctr">
            <a:solidFill>
              <a:srgbClr val="0E2000"/>
            </a:solidFill>
            <a:prstDash val="solid"/>
            <a:miter/>
            <a:headEnd w="med" len="med"/>
            <a:tailEnd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ko-KR" altLang="en-US" sz="1500" b="1">
                <a:solidFill>
                  <a:schemeClr val="lt1"/>
                </a:solidFill>
                <a:latin typeface="+mn-ea"/>
              </a:rPr>
              <a:t>           제 품 경 쟁 력</a:t>
            </a:r>
          </a:p>
        </p:txBody>
      </p:sp>
      <p:sp>
        <p:nvSpPr>
          <p:cNvPr id="4" name="평행 사변형 3"/>
          <p:cNvSpPr/>
          <p:nvPr/>
        </p:nvSpPr>
        <p:spPr>
          <a:xfrm>
            <a:off x="3271006" y="2744939"/>
            <a:ext cx="3363987" cy="333630"/>
          </a:xfrm>
          <a:prstGeom prst="parallelogram">
            <a:avLst>
              <a:gd name="adj" fmla="val 25000"/>
            </a:avLst>
          </a:prstGeom>
          <a:solidFill>
            <a:srgbClr val="0E2000"/>
          </a:solidFill>
          <a:ln w="12700" cap="flat" cmpd="sng" algn="ctr">
            <a:solidFill>
              <a:srgbClr val="0E2000"/>
            </a:solidFill>
            <a:prstDash val="solid"/>
            <a:miter/>
            <a:headEnd w="med" len="med"/>
            <a:tailEnd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ko-KR" altLang="en-US" sz="1500" b="1">
                <a:solidFill>
                  <a:schemeClr val="lt1"/>
                </a:solidFill>
                <a:latin typeface="+mn-ea"/>
              </a:rPr>
              <a:t>           가 격 경 쟁 력</a:t>
            </a:r>
          </a:p>
        </p:txBody>
      </p:sp>
      <p:sp>
        <p:nvSpPr>
          <p:cNvPr id="6" name="평행 사변형 5"/>
          <p:cNvSpPr/>
          <p:nvPr/>
        </p:nvSpPr>
        <p:spPr>
          <a:xfrm>
            <a:off x="3271006" y="4478713"/>
            <a:ext cx="3363987" cy="333630"/>
          </a:xfrm>
          <a:prstGeom prst="parallelogram">
            <a:avLst>
              <a:gd name="adj" fmla="val 25000"/>
            </a:avLst>
          </a:prstGeom>
          <a:solidFill>
            <a:srgbClr val="0E2000"/>
          </a:solidFill>
          <a:ln w="12700" cap="flat" cmpd="sng" algn="ctr">
            <a:solidFill>
              <a:srgbClr val="0E2000"/>
            </a:solidFill>
            <a:prstDash val="solid"/>
            <a:miter/>
            <a:headEnd w="med" len="med"/>
            <a:tailEnd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ko-KR" altLang="en-US" sz="1500" b="1">
                <a:solidFill>
                  <a:schemeClr val="lt1"/>
                </a:solidFill>
                <a:latin typeface="+mn-ea"/>
              </a:rPr>
              <a:t>           서비스  경쟁력</a:t>
            </a:r>
          </a:p>
        </p:txBody>
      </p:sp>
      <p:sp>
        <p:nvSpPr>
          <p:cNvPr id="16" name="TextBox 3"/>
          <p:cNvSpPr txBox="1"/>
          <p:nvPr/>
        </p:nvSpPr>
        <p:spPr>
          <a:xfrm>
            <a:off x="1886340" y="284829"/>
            <a:ext cx="4124962" cy="313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스페이스만의 국내 유일 프로그램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27138" y="872138"/>
            <a:ext cx="9051724" cy="61061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>
              <a:lnSpc>
                <a:spcPct val="150000"/>
              </a:lnSpc>
              <a:defRPr/>
            </a:pPr>
            <a:r>
              <a:rPr lang="ko-KR" altLang="en-US" sz="1200" b="1">
                <a:solidFill>
                  <a:schemeClr val="dk1"/>
                </a:solidFill>
                <a:latin typeface="+mn-ea"/>
              </a:rPr>
              <a:t>국내 유통중인 많은 청소장비와 충전기들이 판매를 위한 필수 인증인 </a:t>
            </a:r>
            <a:r>
              <a:rPr lang="en-US" altLang="ko-KR" sz="1200" b="1">
                <a:solidFill>
                  <a:schemeClr val="dk1"/>
                </a:solidFill>
                <a:latin typeface="+mn-ea"/>
              </a:rPr>
              <a:t>KC</a:t>
            </a:r>
            <a:r>
              <a:rPr lang="ko-KR" altLang="en-US" sz="1200" b="1">
                <a:solidFill>
                  <a:schemeClr val="dk1"/>
                </a:solidFill>
                <a:latin typeface="+mn-ea"/>
              </a:rPr>
              <a:t> 인증이 없는 경우가 많습니다</a:t>
            </a:r>
            <a:r>
              <a:rPr lang="en-US" altLang="ko-KR" sz="1200" b="1">
                <a:solidFill>
                  <a:schemeClr val="dk1"/>
                </a:solidFill>
                <a:latin typeface="+mn-ea"/>
              </a:rPr>
              <a:t>.</a:t>
            </a:r>
          </a:p>
          <a:p>
            <a:pPr algn="ctr" eaLnBrk="0">
              <a:lnSpc>
                <a:spcPct val="150000"/>
              </a:lnSpc>
              <a:defRPr/>
            </a:pPr>
            <a:r>
              <a:rPr lang="ko-KR" altLang="en-US" sz="1200" b="1">
                <a:solidFill>
                  <a:schemeClr val="dk1"/>
                </a:solidFill>
                <a:latin typeface="+mn-ea"/>
              </a:rPr>
              <a:t>스페이스는 판매중인 전 장비 및 충전기에 대한 </a:t>
            </a:r>
            <a:r>
              <a:rPr lang="en-US" altLang="ko-KR" sz="1200" b="1">
                <a:solidFill>
                  <a:schemeClr val="dk1"/>
                </a:solidFill>
                <a:latin typeface="+mn-ea"/>
              </a:rPr>
              <a:t>[KC</a:t>
            </a:r>
            <a:r>
              <a:rPr lang="ko-KR" altLang="en-US" sz="1200" b="1">
                <a:solidFill>
                  <a:schemeClr val="dk1"/>
                </a:solidFill>
                <a:latin typeface="+mn-ea"/>
              </a:rPr>
              <a:t> 인증</a:t>
            </a:r>
            <a:r>
              <a:rPr lang="en-US" altLang="ko-KR" sz="1200" b="1">
                <a:solidFill>
                  <a:schemeClr val="dk1"/>
                </a:solidFill>
                <a:latin typeface="+mn-ea"/>
              </a:rPr>
              <a:t>]</a:t>
            </a:r>
            <a:r>
              <a:rPr lang="ko-KR" altLang="en-US" sz="1200" b="1">
                <a:solidFill>
                  <a:schemeClr val="dk1"/>
                </a:solidFill>
                <a:latin typeface="+mn-ea"/>
              </a:rPr>
              <a:t>을 모두 획득하였으며 이를 쇼핑몰에 공개하였습니다</a:t>
            </a:r>
            <a:r>
              <a:rPr lang="en-US" altLang="ko-KR" sz="1200" b="1">
                <a:solidFill>
                  <a:schemeClr val="dk1"/>
                </a:solidFill>
                <a:latin typeface="+mn-ea"/>
              </a:rPr>
              <a:t>.</a:t>
            </a:r>
            <a:endParaRPr lang="ko-KR" altLang="en-US" sz="1200" b="1">
              <a:solidFill>
                <a:schemeClr val="dk1"/>
              </a:solidFill>
              <a:latin typeface="+mn-ea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Competitive Advantage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52" name="TextBox 1"/>
          <p:cNvSpPr txBox="1"/>
          <p:nvPr/>
        </p:nvSpPr>
        <p:spPr>
          <a:xfrm>
            <a:off x="1929800" y="282822"/>
            <a:ext cx="3766064" cy="315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필수 인증품목 </a:t>
            </a:r>
            <a:r>
              <a:rPr kumimoji="0" lang="en-US" altLang="ko-KR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KC </a:t>
            </a:r>
            <a:r>
              <a:rPr kumimoji="0" lang="ko-KR" altLang="en-US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인증 획득</a:t>
            </a:r>
            <a:endParaRPr kumimoji="0" lang="en-US" altLang="ko-KR" sz="1500" b="1" i="0" u="none" strike="noStrike" kern="1200" cap="none" spc="0" normalizeH="0" baseline="0">
              <a:solidFill>
                <a:srgbClr val="000000"/>
              </a:solidFill>
              <a:latin typeface="맑은 고딕"/>
            </a:endParaRPr>
          </a:p>
        </p:txBody>
      </p:sp>
      <p:grpSp>
        <p:nvGrpSpPr>
          <p:cNvPr id="73" name="그룹 72"/>
          <p:cNvGrpSpPr/>
          <p:nvPr/>
        </p:nvGrpSpPr>
        <p:grpSpPr>
          <a:xfrm>
            <a:off x="3747396" y="1901118"/>
            <a:ext cx="5518311" cy="4013454"/>
            <a:chOff x="3694479" y="1775120"/>
            <a:chExt cx="5791713" cy="4224746"/>
          </a:xfrm>
        </p:grpSpPr>
        <p:sp>
          <p:nvSpPr>
            <p:cNvPr id="72" name="순서도: 처리 71"/>
            <p:cNvSpPr/>
            <p:nvPr/>
          </p:nvSpPr>
          <p:spPr>
            <a:xfrm>
              <a:off x="3727097" y="1784173"/>
              <a:ext cx="5759095" cy="4215694"/>
            </a:xfrm>
            <a:prstGeom prst="flowChartProcess">
              <a:avLst/>
            </a:prstGeom>
            <a:solidFill>
              <a:schemeClr val="lt1"/>
            </a:solidFill>
            <a:ln>
              <a:solidFill>
                <a:schemeClr val="lt1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grpSp>
          <p:nvGrpSpPr>
            <p:cNvPr id="71" name="그룹 70"/>
            <p:cNvGrpSpPr/>
            <p:nvPr/>
          </p:nvGrpSpPr>
          <p:grpSpPr>
            <a:xfrm>
              <a:off x="3694479" y="1775120"/>
              <a:ext cx="5634587" cy="4214339"/>
              <a:chOff x="3694479" y="1775121"/>
              <a:chExt cx="5634587" cy="4214339"/>
            </a:xfrm>
          </p:grpSpPr>
          <p:pic>
            <p:nvPicPr>
              <p:cNvPr id="62" name="그림 61"/>
              <p:cNvPicPr/>
              <p:nvPr/>
            </p:nvPicPr>
            <p:blipFill rotWithShape="1">
              <a:blip r:embed="rId2"/>
              <a:stretch>
                <a:fillRect/>
              </a:stretch>
            </p:blipFill>
            <p:spPr>
              <a:xfrm>
                <a:off x="7981500" y="4038920"/>
                <a:ext cx="1347567" cy="1950541"/>
              </a:xfrm>
              <a:prstGeom prst="rect">
                <a:avLst/>
              </a:prstGeom>
            </p:spPr>
          </p:pic>
          <p:pic>
            <p:nvPicPr>
              <p:cNvPr id="60" name="그림 59"/>
              <p:cNvPicPr/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6923781" y="4019807"/>
                <a:ext cx="1347567" cy="1950541"/>
              </a:xfrm>
              <a:prstGeom prst="rect">
                <a:avLst/>
              </a:prstGeom>
            </p:spPr>
          </p:pic>
          <p:pic>
            <p:nvPicPr>
              <p:cNvPr id="61" name="그림 60"/>
              <p:cNvPicPr/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5804311" y="4014073"/>
                <a:ext cx="1347567" cy="1950541"/>
              </a:xfrm>
              <a:prstGeom prst="rect">
                <a:avLst/>
              </a:prstGeom>
            </p:spPr>
          </p:pic>
          <p:pic>
            <p:nvPicPr>
              <p:cNvPr id="64" name="그림 63"/>
              <p:cNvPicPr/>
              <p:nvPr/>
            </p:nvPicPr>
            <p:blipFill rotWithShape="1">
              <a:blip r:embed="rId5"/>
              <a:stretch>
                <a:fillRect/>
              </a:stretch>
            </p:blipFill>
            <p:spPr>
              <a:xfrm>
                <a:off x="4750339" y="4005473"/>
                <a:ext cx="1347567" cy="1950541"/>
              </a:xfrm>
              <a:prstGeom prst="rect">
                <a:avLst/>
              </a:prstGeom>
            </p:spPr>
          </p:pic>
          <p:pic>
            <p:nvPicPr>
              <p:cNvPr id="58" name="그림 57"/>
              <p:cNvPicPr/>
              <p:nvPr/>
            </p:nvPicPr>
            <p:blipFill rotWithShape="1">
              <a:blip r:embed="rId6"/>
              <a:stretch>
                <a:fillRect/>
              </a:stretch>
            </p:blipFill>
            <p:spPr>
              <a:xfrm>
                <a:off x="7969271" y="1882354"/>
                <a:ext cx="1347567" cy="1950541"/>
              </a:xfrm>
              <a:prstGeom prst="rect">
                <a:avLst/>
              </a:prstGeom>
            </p:spPr>
          </p:pic>
          <p:pic>
            <p:nvPicPr>
              <p:cNvPr id="56" name="그림 55"/>
              <p:cNvPicPr/>
              <p:nvPr/>
            </p:nvPicPr>
            <p:blipFill rotWithShape="1">
              <a:blip r:embed="rId7"/>
              <a:stretch>
                <a:fillRect/>
              </a:stretch>
            </p:blipFill>
            <p:spPr>
              <a:xfrm>
                <a:off x="7209287" y="1888853"/>
                <a:ext cx="1347567" cy="1950541"/>
              </a:xfrm>
              <a:prstGeom prst="rect">
                <a:avLst/>
              </a:prstGeom>
            </p:spPr>
          </p:pic>
          <p:pic>
            <p:nvPicPr>
              <p:cNvPr id="63" name="그림 62"/>
              <p:cNvPicPr/>
              <p:nvPr/>
            </p:nvPicPr>
            <p:blipFill rotWithShape="1">
              <a:blip r:embed="rId8"/>
              <a:stretch>
                <a:fillRect/>
              </a:stretch>
            </p:blipFill>
            <p:spPr>
              <a:xfrm>
                <a:off x="6284418" y="1885794"/>
                <a:ext cx="1347567" cy="1950541"/>
              </a:xfrm>
              <a:prstGeom prst="rect">
                <a:avLst/>
              </a:prstGeom>
            </p:spPr>
          </p:pic>
          <p:pic>
            <p:nvPicPr>
              <p:cNvPr id="57" name="그림 56"/>
              <p:cNvPicPr/>
              <p:nvPr/>
            </p:nvPicPr>
            <p:blipFill rotWithShape="1">
              <a:blip r:embed="rId9"/>
              <a:stretch>
                <a:fillRect/>
              </a:stretch>
            </p:blipFill>
            <p:spPr>
              <a:xfrm>
                <a:off x="5444840" y="1870505"/>
                <a:ext cx="1347567" cy="1950541"/>
              </a:xfrm>
              <a:prstGeom prst="rect">
                <a:avLst/>
              </a:prstGeom>
            </p:spPr>
          </p:pic>
          <p:pic>
            <p:nvPicPr>
              <p:cNvPr id="59" name="그림 58"/>
              <p:cNvPicPr/>
              <p:nvPr/>
            </p:nvPicPr>
            <p:blipFill rotWithShape="1">
              <a:blip r:embed="rId10"/>
              <a:stretch>
                <a:fillRect/>
              </a:stretch>
            </p:blipFill>
            <p:spPr>
              <a:xfrm>
                <a:off x="3716528" y="4019810"/>
                <a:ext cx="1347567" cy="1950541"/>
              </a:xfrm>
              <a:prstGeom prst="rect">
                <a:avLst/>
              </a:prstGeom>
            </p:spPr>
          </p:pic>
          <p:pic>
            <p:nvPicPr>
              <p:cNvPr id="66" name="그림 65"/>
              <p:cNvPicPr/>
              <p:nvPr/>
            </p:nvPicPr>
            <p:blipFill rotWithShape="1">
              <a:blip r:embed="rId11"/>
              <a:stretch>
                <a:fillRect/>
              </a:stretch>
            </p:blipFill>
            <p:spPr>
              <a:xfrm>
                <a:off x="4564775" y="1865047"/>
                <a:ext cx="1347567" cy="1950541"/>
              </a:xfrm>
              <a:prstGeom prst="rect">
                <a:avLst/>
              </a:prstGeom>
            </p:spPr>
          </p:pic>
          <p:pic>
            <p:nvPicPr>
              <p:cNvPr id="67" name="그림 66"/>
              <p:cNvPicPr/>
              <p:nvPr/>
            </p:nvPicPr>
            <p:blipFill rotWithShape="1">
              <a:blip r:embed="rId12"/>
              <a:stretch>
                <a:fillRect/>
              </a:stretch>
            </p:blipFill>
            <p:spPr>
              <a:xfrm>
                <a:off x="3694479" y="1775121"/>
                <a:ext cx="1347567" cy="2065211"/>
              </a:xfrm>
              <a:prstGeom prst="rect">
                <a:avLst/>
              </a:prstGeom>
            </p:spPr>
          </p:pic>
        </p:grpSp>
      </p:grpSp>
      <p:graphicFrame>
        <p:nvGraphicFramePr>
          <p:cNvPr id="69" name="표 68"/>
          <p:cNvGraphicFramePr>
            <a:graphicFrameLocks noGrp="1"/>
          </p:cNvGraphicFramePr>
          <p:nvPr/>
        </p:nvGraphicFramePr>
        <p:xfrm>
          <a:off x="378001" y="1900766"/>
          <a:ext cx="3255991" cy="4017722"/>
        </p:xfrm>
        <a:graphic>
          <a:graphicData uri="http://schemas.openxmlformats.org/drawingml/2006/table">
            <a:tbl>
              <a:tblPr firstRow="1" bandRow="1"/>
              <a:tblGrid>
                <a:gridCol w="564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3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4315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 sz="900" b="1">
                        <a:solidFill>
                          <a:schemeClr val="lt1"/>
                        </a:solidFill>
                        <a:latin typeface="맑은 고딕"/>
                      </a:endParaRP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0E2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900" b="1" i="0" u="none" strike="noStrike">
                          <a:solidFill>
                            <a:schemeClr val="lt1"/>
                          </a:solidFill>
                          <a:latin typeface="맑은 고딕"/>
                        </a:rPr>
                        <a:t>모델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0E2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chemeClr val="lt1"/>
                          </a:solidFill>
                          <a:latin typeface="맑은 고딕"/>
                          <a:ea typeface="맑은 고딕"/>
                        </a:rPr>
                        <a:t>KC 인증코드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0E2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236">
                <a:tc rowSpan="8"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9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장비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S2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R-R-171-GT30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315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S3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R-REI-171-GT85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315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S5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R-REI-171-GT115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315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S7P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R-REI-171-GT115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315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S12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R-REI-171-GT180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315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W12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R-REI-171-GTS1200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315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W15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R-REI-171-GTS1450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1767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Floor Dr.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R-R-171-GENIEXS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8384">
                <a:tc rowSpan="4"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9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충전기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GPCC1524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SU072101-19001 </a:t>
                      </a:r>
                    </a:p>
                    <a:p>
                      <a:pPr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R-R-ac9-GPCC1524-PY-01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2747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GPSC3024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SU072101-18001C</a:t>
                      </a:r>
                    </a:p>
                    <a:p>
                      <a:pPr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R-REI-061-GPSC3024-WL-01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0999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IC650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HU701514-14004A</a:t>
                      </a:r>
                    </a:p>
                    <a:p>
                      <a:pPr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MSIP-REM-DLQ-IC650-024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88384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RC1200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HU701514-17005A</a:t>
                      </a:r>
                    </a:p>
                    <a:p>
                      <a:pPr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MSIP-REM-DLQ-RC1200-U36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27138" y="872138"/>
            <a:ext cx="9051724" cy="61061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>
              <a:lnSpc>
                <a:spcPct val="150000"/>
              </a:lnSpc>
              <a:defRPr/>
            </a:pPr>
            <a:r>
              <a:rPr lang="ko-KR" altLang="en-US" sz="1200" b="1">
                <a:solidFill>
                  <a:schemeClr val="dk1"/>
                </a:solidFill>
                <a:latin typeface="+mn-ea"/>
              </a:rPr>
              <a:t>품질에 대한 자신감으로 스페이스는 고의나 분실이 아닌 소비자 과실에 대해서도</a:t>
            </a:r>
          </a:p>
          <a:p>
            <a:pPr algn="ctr" eaLnBrk="0">
              <a:lnSpc>
                <a:spcPct val="150000"/>
              </a:lnSpc>
              <a:defRPr/>
            </a:pPr>
            <a:r>
              <a:rPr lang="ko-KR" altLang="en-US" sz="1200" b="1">
                <a:solidFill>
                  <a:schemeClr val="dk1"/>
                </a:solidFill>
                <a:latin typeface="+mn-ea"/>
              </a:rPr>
              <a:t>국내에서 유일하게 무상</a:t>
            </a:r>
            <a:r>
              <a:rPr lang="en-US" altLang="ko-KR" sz="1200" b="1">
                <a:solidFill>
                  <a:schemeClr val="dk1"/>
                </a:solidFill>
                <a:latin typeface="+mn-ea"/>
              </a:rPr>
              <a:t> AS</a:t>
            </a:r>
            <a:r>
              <a:rPr lang="ko-KR" altLang="en-US" sz="1200" b="1">
                <a:solidFill>
                  <a:schemeClr val="dk1"/>
                </a:solidFill>
                <a:latin typeface="+mn-ea"/>
              </a:rPr>
              <a:t>가 가능한 </a:t>
            </a:r>
            <a:r>
              <a:rPr lang="en-US" altLang="ko-KR" sz="1200" b="1">
                <a:solidFill>
                  <a:schemeClr val="dk1"/>
                </a:solidFill>
                <a:latin typeface="+mn-ea"/>
              </a:rPr>
              <a:t>[</a:t>
            </a:r>
            <a:r>
              <a:rPr lang="ko-KR" altLang="en-US" sz="1200" b="1">
                <a:solidFill>
                  <a:schemeClr val="dk1"/>
                </a:solidFill>
                <a:latin typeface="+mn-ea"/>
              </a:rPr>
              <a:t>케어서비스 프로그램</a:t>
            </a:r>
            <a:r>
              <a:rPr lang="en-US" altLang="ko-KR" sz="1200" b="1">
                <a:solidFill>
                  <a:schemeClr val="dk1"/>
                </a:solidFill>
                <a:latin typeface="+mn-ea"/>
              </a:rPr>
              <a:t>]</a:t>
            </a:r>
            <a:r>
              <a:rPr lang="ko-KR" altLang="en-US" sz="1200" b="1">
                <a:solidFill>
                  <a:schemeClr val="dk1"/>
                </a:solidFill>
                <a:latin typeface="+mn-ea"/>
              </a:rPr>
              <a:t>을 운영하고 있습니다</a:t>
            </a:r>
            <a:r>
              <a:rPr lang="en-US" altLang="ko-KR" sz="1200" b="1">
                <a:solidFill>
                  <a:schemeClr val="dk1"/>
                </a:solidFill>
                <a:latin typeface="+mn-ea"/>
              </a:rPr>
              <a:t>.</a:t>
            </a:r>
          </a:p>
        </p:txBody>
      </p:sp>
      <p:sp>
        <p:nvSpPr>
          <p:cNvPr id="51" name="직사각형 50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Competitive Advantage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52" name="TextBox 1"/>
          <p:cNvSpPr txBox="1"/>
          <p:nvPr/>
        </p:nvSpPr>
        <p:spPr>
          <a:xfrm>
            <a:off x="1929800" y="282822"/>
            <a:ext cx="3766064" cy="315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케어서비스 프로그램</a:t>
            </a:r>
            <a:endParaRPr kumimoji="0" lang="en-US" altLang="ko-KR" sz="1500" b="1" i="0" u="none" strike="noStrike" kern="1200" cap="none" spc="0" normalizeH="0" baseline="0">
              <a:solidFill>
                <a:srgbClr val="000000"/>
              </a:solidFill>
              <a:latin typeface="맑은 고딕"/>
            </a:endParaRPr>
          </a:p>
        </p:txBody>
      </p:sp>
      <p:graphicFrame>
        <p:nvGraphicFramePr>
          <p:cNvPr id="82" name="표 81"/>
          <p:cNvGraphicFramePr>
            <a:graphicFrameLocks noGrp="1"/>
          </p:cNvGraphicFramePr>
          <p:nvPr/>
        </p:nvGraphicFramePr>
        <p:xfrm>
          <a:off x="544160" y="1749423"/>
          <a:ext cx="4128205" cy="4652878"/>
        </p:xfrm>
        <a:graphic>
          <a:graphicData uri="http://schemas.openxmlformats.org/drawingml/2006/table">
            <a:tbl>
              <a:tblPr firstRow="1" bandRow="1"/>
              <a:tblGrid>
                <a:gridCol w="1145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8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4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820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>
                        <a:solidFill>
                          <a:schemeClr val="lt1"/>
                        </a:solidFill>
                      </a:endParaRP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0E2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chemeClr val="lt1"/>
                          </a:solidFill>
                          <a:latin typeface="맑은 고딕"/>
                          <a:ea typeface="맑은 고딕"/>
                        </a:rPr>
                        <a:t>토탈케어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0E2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chemeClr val="lt1"/>
                          </a:solidFill>
                          <a:latin typeface="맑은 고딕"/>
                          <a:ea typeface="맑은 고딕"/>
                        </a:rPr>
                        <a:t>안심케어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0E2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316"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소모품비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무상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유상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316"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AS 부품비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무상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316"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AS 출장비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무상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316"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AS 공임비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무상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316"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소비자과실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무상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738"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사용자 재교육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횟수 제한없이 무상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316"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가입비납부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연선납 또는 월선납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0316"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가입비할인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일시불 연선납시 5% 할인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2738"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가입가능기간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구매후 1년내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2738">
                <a:tc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최소가입기간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1년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316">
                <a:tc rowSpan="2"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무상 AS 제외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고의(반복적 충돌, 배터리 방전 등)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316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분실</a:t>
                      </a:r>
                    </a:p>
                  </a:txBody>
                  <a:tcPr anchor="ctr"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defRPr/>
                      </a:pPr>
                      <a:endParaRPr lang="ko-KR" altLang="en-US"/>
                    </a:p>
                  </a:txBody>
                  <a:tcPr>
                    <a:lnL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7620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86" name="그룹 85"/>
          <p:cNvGrpSpPr/>
          <p:nvPr/>
        </p:nvGrpSpPr>
        <p:grpSpPr>
          <a:xfrm>
            <a:off x="4829528" y="1726847"/>
            <a:ext cx="4420306" cy="4716058"/>
            <a:chOff x="4953000" y="1612195"/>
            <a:chExt cx="4517320" cy="4857169"/>
          </a:xfrm>
        </p:grpSpPr>
        <p:pic>
          <p:nvPicPr>
            <p:cNvPr id="79" name="그림 78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4953000" y="4081638"/>
              <a:ext cx="4517319" cy="2387725"/>
            </a:xfrm>
            <a:prstGeom prst="rect">
              <a:avLst/>
            </a:prstGeom>
          </p:spPr>
        </p:pic>
        <p:pic>
          <p:nvPicPr>
            <p:cNvPr id="80" name="그림 79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4953000" y="1612195"/>
              <a:ext cx="4500428" cy="2402619"/>
            </a:xfrm>
            <a:prstGeom prst="rect">
              <a:avLst/>
            </a:prstGeom>
          </p:spPr>
        </p:pic>
        <p:sp>
          <p:nvSpPr>
            <p:cNvPr id="83" name="TextBox 1"/>
            <p:cNvSpPr txBox="1"/>
            <p:nvPr/>
          </p:nvSpPr>
          <p:spPr>
            <a:xfrm>
              <a:off x="4953000" y="1625844"/>
              <a:ext cx="754144" cy="562452"/>
            </a:xfrm>
            <a:prstGeom prst="rect">
              <a:avLst/>
            </a:prstGeom>
            <a:solidFill>
              <a:srgbClr val="0E2000">
                <a:alpha val="100000"/>
              </a:srgbClr>
            </a:solidFill>
            <a:ln w="25400" cap="flat" cmpd="sng" algn="ctr">
              <a:solidFill>
                <a:srgbClr val="0E2000">
                  <a:alpha val="100000"/>
                </a:srgbClr>
              </a:solidFill>
              <a:prstDash val="solid"/>
              <a:round/>
              <a:headEnd w="med" len="med"/>
              <a:tailEnd w="med" len="med"/>
            </a:ln>
          </p:spPr>
          <p:txBody>
            <a:bodyPr wrap="square">
              <a:spAutoFit/>
            </a:bodyPr>
            <a:lstStyle/>
            <a:p>
              <a:pPr marL="0" lvl="0" indent="0" algn="ctr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ko-KR" altLang="en-US" sz="1500" b="1" i="0" u="none" strike="noStrike" kern="1200" cap="none" spc="0" normalizeH="0" baseline="0">
                  <a:solidFill>
                    <a:schemeClr val="lt1"/>
                  </a:solidFill>
                  <a:latin typeface="맑은 고딕"/>
                </a:rPr>
                <a:t>토탈케어</a:t>
              </a:r>
            </a:p>
          </p:txBody>
        </p:sp>
        <p:sp>
          <p:nvSpPr>
            <p:cNvPr id="85" name="TextBox 1"/>
            <p:cNvSpPr txBox="1"/>
            <p:nvPr/>
          </p:nvSpPr>
          <p:spPr>
            <a:xfrm>
              <a:off x="4953000" y="4088938"/>
              <a:ext cx="754144" cy="561667"/>
            </a:xfrm>
            <a:prstGeom prst="rect">
              <a:avLst/>
            </a:prstGeom>
            <a:solidFill>
              <a:srgbClr val="0E2000">
                <a:alpha val="100000"/>
              </a:srgbClr>
            </a:solidFill>
            <a:ln w="25400" cap="flat" cmpd="sng" algn="ctr">
              <a:solidFill>
                <a:srgbClr val="0E2000">
                  <a:alpha val="100000"/>
                </a:srgbClr>
              </a:solidFill>
              <a:prstDash val="solid"/>
              <a:round/>
              <a:headEnd w="med" len="med"/>
              <a:tailEnd w="med" len="med"/>
            </a:ln>
          </p:spPr>
          <p:txBody>
            <a:bodyPr wrap="square">
              <a:spAutoFit/>
            </a:bodyPr>
            <a:lstStyle/>
            <a:p>
              <a:pPr marL="0" lvl="0" indent="0" algn="ctr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ko-KR" altLang="en-US" sz="1500" b="1" i="0" u="none" strike="noStrike" kern="1200" cap="none" spc="0" normalizeH="0" baseline="0">
                  <a:solidFill>
                    <a:schemeClr val="lt1"/>
                  </a:solidFill>
                  <a:latin typeface="맑은 고딕"/>
                </a:rPr>
                <a:t>안심케어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33716" y="1728265"/>
            <a:ext cx="8216077" cy="4962613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427138" y="863318"/>
            <a:ext cx="9051724" cy="640432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>
              <a:lnSpc>
                <a:spcPct val="150000"/>
              </a:lnSpc>
              <a:defRPr/>
            </a:pPr>
            <a:r>
              <a:rPr lang="ko-KR" altLang="en-US" sz="1200" b="1">
                <a:solidFill>
                  <a:schemeClr val="dk1"/>
                </a:solidFill>
                <a:latin typeface="+mn-ea"/>
              </a:rPr>
              <a:t>스페이스 장비에 장착된 주요 부품은</a:t>
            </a:r>
            <a:r>
              <a:rPr lang="en-US" altLang="ko-KR" sz="1200" b="1">
                <a:solidFill>
                  <a:schemeClr val="dk1"/>
                </a:solidFill>
                <a:latin typeface="+mn-ea"/>
              </a:rPr>
              <a:t> </a:t>
            </a:r>
            <a:r>
              <a:rPr lang="ko-KR" altLang="en-US" sz="1200" b="1">
                <a:solidFill>
                  <a:schemeClr val="dk1"/>
                </a:solidFill>
                <a:latin typeface="+mn-ea"/>
              </a:rPr>
              <a:t>미국이나 유럽 메이커와 동일하며</a:t>
            </a:r>
            <a:r>
              <a:rPr lang="en-US" altLang="ko-KR" sz="1200" b="1">
                <a:solidFill>
                  <a:schemeClr val="dk1"/>
                </a:solidFill>
                <a:latin typeface="+mn-ea"/>
              </a:rPr>
              <a:t>,</a:t>
            </a:r>
          </a:p>
          <a:p>
            <a:pPr algn="ctr" eaLnBrk="0">
              <a:lnSpc>
                <a:spcPct val="150000"/>
              </a:lnSpc>
              <a:defRPr/>
            </a:pPr>
            <a:r>
              <a:rPr lang="ko-KR" altLang="en-US" sz="1200" b="1">
                <a:solidFill>
                  <a:schemeClr val="dk1"/>
                </a:solidFill>
                <a:latin typeface="+mn-ea"/>
              </a:rPr>
              <a:t>품질에 대한 자신감으로 국내에서 유일하게 주요부품의 브랜드를 쇼핑몰에 공개하였습니다</a:t>
            </a:r>
            <a:r>
              <a:rPr lang="en-US" altLang="ko-KR" sz="1200" b="1">
                <a:solidFill>
                  <a:schemeClr val="dk1"/>
                </a:solidFill>
                <a:latin typeface="+mn-ea"/>
              </a:rPr>
              <a:t>.</a:t>
            </a:r>
            <a:endParaRPr lang="en-US" altLang="ko-KR" sz="1200" b="1">
              <a:solidFill>
                <a:srgbClr val="FF0000"/>
              </a:solidFill>
              <a:latin typeface="+mn-ea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Competitive Advantage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52" name="TextBox 1"/>
          <p:cNvSpPr txBox="1"/>
          <p:nvPr/>
        </p:nvSpPr>
        <p:spPr>
          <a:xfrm>
            <a:off x="1929800" y="282822"/>
            <a:ext cx="3766064" cy="315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부품브랜드 쇼핑몰 공개</a:t>
            </a:r>
            <a:endParaRPr kumimoji="0" lang="en-US" altLang="ko-KR" sz="1500" b="1" i="0" u="none" strike="noStrike" kern="1200" cap="none" spc="0" normalizeH="0" baseline="0">
              <a:solidFill>
                <a:srgbClr val="000000"/>
              </a:solidFill>
              <a:latin typeface="맑은 고딕"/>
            </a:endParaRPr>
          </a:p>
        </p:txBody>
      </p:sp>
      <p:grpSp>
        <p:nvGrpSpPr>
          <p:cNvPr id="56" name="그룹 55"/>
          <p:cNvGrpSpPr/>
          <p:nvPr/>
        </p:nvGrpSpPr>
        <p:grpSpPr>
          <a:xfrm>
            <a:off x="4820708" y="2238098"/>
            <a:ext cx="4245126" cy="3284850"/>
            <a:chOff x="114651" y="2185181"/>
            <a:chExt cx="4553807" cy="3625421"/>
          </a:xfrm>
        </p:grpSpPr>
        <p:sp>
          <p:nvSpPr>
            <p:cNvPr id="54" name="직사각형 1"/>
            <p:cNvSpPr/>
            <p:nvPr/>
          </p:nvSpPr>
          <p:spPr>
            <a:xfrm>
              <a:off x="114651" y="2185181"/>
              <a:ext cx="4553807" cy="3625421"/>
            </a:xfrm>
            <a:prstGeom prst="rect">
              <a:avLst/>
            </a:prstGeom>
            <a:ln w="9525" cap="flat" cmpd="sng" algn="ctr">
              <a:solidFill>
                <a:srgbClr val="0E2000"/>
              </a:solidFill>
              <a:prstDash val="solid"/>
              <a:round/>
              <a:headEnd w="med" len="med"/>
              <a:tailEnd w="med" len="med"/>
            </a:ln>
          </p:spPr>
          <p:txBody>
            <a:bodyPr vert="horz" wrap="square" lIns="91440" tIns="45720" rIns="91440" bIns="45720" anchor="t">
              <a:spAutoFit/>
            </a:bodyPr>
            <a:lstStyle/>
            <a:p>
              <a:pPr defTabSz="914400" eaLnBrk="0" latinLnBrk="1">
                <a:lnSpc>
                  <a:spcPct val="200000"/>
                </a:lnSpc>
                <a:spcBef>
                  <a:spcPts val="0"/>
                </a:spcBef>
                <a:buNone/>
                <a:defRPr/>
              </a:pPr>
              <a:r>
                <a:rPr lang="ko-KR" altLang="en-US" sz="1000" b="1">
                  <a:solidFill>
                    <a:srgbClr val="000000"/>
                  </a:solidFill>
                  <a:latin typeface="맑은 고딕"/>
                </a:rPr>
                <a:t>흡입모터는 미국 </a:t>
              </a:r>
              <a:r>
                <a:rPr lang="en-US" altLang="ko-KR" sz="1000" b="1">
                  <a:solidFill>
                    <a:srgbClr val="000000"/>
                  </a:solidFill>
                  <a:latin typeface="맑은 고딕"/>
                </a:rPr>
                <a:t>Ametek,</a:t>
              </a:r>
            </a:p>
            <a:p>
              <a:pPr defTabSz="914400" eaLnBrk="0" latinLnBrk="1">
                <a:lnSpc>
                  <a:spcPct val="200000"/>
                </a:lnSpc>
                <a:spcBef>
                  <a:spcPts val="0"/>
                </a:spcBef>
                <a:buNone/>
                <a:defRPr/>
              </a:pPr>
              <a:endParaRPr lang="en-US" altLang="ko-KR" sz="1000" b="1">
                <a:solidFill>
                  <a:srgbClr val="000000"/>
                </a:solidFill>
                <a:latin typeface="맑은 고딕"/>
              </a:endParaRPr>
            </a:p>
            <a:p>
              <a:pPr defTabSz="914400" eaLnBrk="0" latinLnBrk="1">
                <a:lnSpc>
                  <a:spcPct val="200000"/>
                </a:lnSpc>
                <a:spcBef>
                  <a:spcPts val="0"/>
                </a:spcBef>
                <a:buNone/>
                <a:defRPr/>
              </a:pPr>
              <a:r>
                <a:rPr lang="ko-KR" altLang="en-US" sz="1000" b="1">
                  <a:solidFill>
                    <a:srgbClr val="000000"/>
                  </a:solidFill>
                  <a:latin typeface="맑은 고딕"/>
                </a:rPr>
                <a:t>컨트롤러는 미국 </a:t>
              </a:r>
              <a:r>
                <a:rPr lang="en-US" altLang="ko-KR" sz="1000" b="1">
                  <a:solidFill>
                    <a:srgbClr val="000000"/>
                  </a:solidFill>
                  <a:latin typeface="맑은 고딕"/>
                </a:rPr>
                <a:t>Curtis,</a:t>
              </a:r>
            </a:p>
            <a:p>
              <a:pPr defTabSz="914400" eaLnBrk="0" latinLnBrk="1">
                <a:lnSpc>
                  <a:spcPct val="200000"/>
                </a:lnSpc>
                <a:spcBef>
                  <a:spcPts val="0"/>
                </a:spcBef>
                <a:buNone/>
                <a:defRPr/>
              </a:pPr>
              <a:endParaRPr lang="en-US" altLang="ko-KR" sz="1000" b="1">
                <a:solidFill>
                  <a:srgbClr val="000000"/>
                </a:solidFill>
                <a:latin typeface="맑은 고딕"/>
              </a:endParaRPr>
            </a:p>
            <a:p>
              <a:pPr defTabSz="914400" eaLnBrk="0" latinLnBrk="1">
                <a:lnSpc>
                  <a:spcPct val="200000"/>
                </a:lnSpc>
                <a:spcBef>
                  <a:spcPts val="0"/>
                </a:spcBef>
                <a:buNone/>
                <a:defRPr/>
              </a:pPr>
              <a:r>
                <a:rPr lang="ko-KR" altLang="en-US" sz="1000" b="1">
                  <a:solidFill>
                    <a:srgbClr val="000000"/>
                  </a:solidFill>
                  <a:latin typeface="맑은 고딕"/>
                </a:rPr>
                <a:t>주행</a:t>
              </a:r>
              <a:r>
                <a:rPr lang="en-US" altLang="ko-KR" sz="1000" b="1">
                  <a:solidFill>
                    <a:srgbClr val="000000"/>
                  </a:solidFill>
                  <a:latin typeface="맑은 고딕"/>
                </a:rPr>
                <a:t>/</a:t>
              </a:r>
              <a:r>
                <a:rPr lang="ko-KR" altLang="en-US" sz="1000" b="1">
                  <a:solidFill>
                    <a:srgbClr val="000000"/>
                  </a:solidFill>
                  <a:latin typeface="맑은 고딕"/>
                </a:rPr>
                <a:t>브러시모터는 이태리 </a:t>
              </a:r>
              <a:r>
                <a:rPr lang="en-US" altLang="ko-KR" sz="1000" b="1">
                  <a:solidFill>
                    <a:srgbClr val="000000"/>
                  </a:solidFill>
                  <a:latin typeface="맑은 고딕"/>
                </a:rPr>
                <a:t>Amer,</a:t>
              </a:r>
            </a:p>
            <a:p>
              <a:pPr defTabSz="914400" eaLnBrk="0" latinLnBrk="1">
                <a:lnSpc>
                  <a:spcPct val="200000"/>
                </a:lnSpc>
                <a:spcBef>
                  <a:spcPts val="0"/>
                </a:spcBef>
                <a:buNone/>
                <a:defRPr/>
              </a:pPr>
              <a:endParaRPr lang="en-US" altLang="ko-KR" sz="1000" b="1">
                <a:solidFill>
                  <a:srgbClr val="000000"/>
                </a:solidFill>
                <a:latin typeface="맑은 고딕"/>
              </a:endParaRPr>
            </a:p>
            <a:p>
              <a:pPr defTabSz="914400" eaLnBrk="0" latinLnBrk="1">
                <a:lnSpc>
                  <a:spcPct val="200000"/>
                </a:lnSpc>
                <a:spcBef>
                  <a:spcPts val="0"/>
                </a:spcBef>
                <a:buNone/>
                <a:defRPr/>
              </a:pPr>
              <a:r>
                <a:rPr lang="ko-KR" altLang="en-US" sz="1000" b="1">
                  <a:solidFill>
                    <a:srgbClr val="000000"/>
                  </a:solidFill>
                  <a:latin typeface="맑은 고딕"/>
                </a:rPr>
                <a:t>브러시는 미국 </a:t>
              </a:r>
              <a:r>
                <a:rPr lang="en-US" altLang="ko-KR" sz="1000" b="1">
                  <a:solidFill>
                    <a:srgbClr val="000000"/>
                  </a:solidFill>
                  <a:latin typeface="맑은 고딕"/>
                </a:rPr>
                <a:t>Malish,</a:t>
              </a:r>
              <a:r>
                <a:rPr lang="ko-KR" altLang="en-US" sz="1000" b="1">
                  <a:solidFill>
                    <a:srgbClr val="000000"/>
                  </a:solidFill>
                  <a:latin typeface="맑은 고딕"/>
                </a:rPr>
                <a:t> </a:t>
              </a:r>
            </a:p>
            <a:p>
              <a:pPr defTabSz="914400" eaLnBrk="0" latinLnBrk="1">
                <a:lnSpc>
                  <a:spcPct val="200000"/>
                </a:lnSpc>
                <a:spcBef>
                  <a:spcPts val="0"/>
                </a:spcBef>
                <a:buNone/>
                <a:defRPr/>
              </a:pPr>
              <a:endParaRPr lang="ko-KR" altLang="en-US" sz="1000" b="1">
                <a:solidFill>
                  <a:srgbClr val="000000"/>
                </a:solidFill>
                <a:latin typeface="맑은 고딕"/>
              </a:endParaRPr>
            </a:p>
            <a:p>
              <a:pPr defTabSz="914400" eaLnBrk="0" latinLnBrk="1">
                <a:lnSpc>
                  <a:spcPct val="200000"/>
                </a:lnSpc>
                <a:spcBef>
                  <a:spcPts val="0"/>
                </a:spcBef>
                <a:buNone/>
                <a:defRPr/>
              </a:pPr>
              <a:r>
                <a:rPr lang="ko-KR" altLang="en-US" sz="1000" b="1">
                  <a:solidFill>
                    <a:srgbClr val="000000"/>
                  </a:solidFill>
                  <a:latin typeface="맑은 고딕"/>
                </a:rPr>
                <a:t>고무류는 미국 </a:t>
              </a:r>
              <a:r>
                <a:rPr lang="en-US" altLang="ko-KR" sz="1000" b="1">
                  <a:solidFill>
                    <a:srgbClr val="000000"/>
                  </a:solidFill>
                  <a:latin typeface="맑은 고딕"/>
                </a:rPr>
                <a:t>Midwest Rubber, </a:t>
              </a:r>
            </a:p>
            <a:p>
              <a:pPr marL="0" indent="0" defTabSz="914400" rtl="0" eaLnBrk="0" latinLnBrk="1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kumimoji="0" lang="ko-KR" altLang="en-US" sz="1000" b="1" i="0" u="none" strike="noStrike" kern="1200" cap="none" spc="0" normalizeH="0">
                <a:solidFill>
                  <a:srgbClr val="000000"/>
                </a:solidFill>
                <a:latin typeface="맑은 고딕"/>
                <a:ea typeface="+mn-ea"/>
                <a:cs typeface="+mn-cs"/>
              </a:endParaRPr>
            </a:p>
            <a:p>
              <a:pPr marL="0" indent="0" defTabSz="914400" rtl="0" eaLnBrk="0" latinLnBrk="1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ko-KR" altLang="en-US" sz="1000" b="1" i="0" u="none" strike="noStrike" kern="1200" cap="none" spc="0" normalizeH="0" baseline="0">
                  <a:solidFill>
                    <a:srgbClr val="000000"/>
                  </a:solidFill>
                  <a:latin typeface="맑은 고딕"/>
                </a:rPr>
                <a:t>전세계적으로 수십년간 검증된 청소장비 업계의 표준</a:t>
              </a:r>
              <a:r>
                <a:rPr kumimoji="0" lang="en-US" altLang="ko-KR" sz="1000" b="1" i="0" u="none" strike="noStrike" kern="1200" cap="none" spc="0" normalizeH="0" baseline="0">
                  <a:solidFill>
                    <a:srgbClr val="000000"/>
                  </a:solidFill>
                  <a:latin typeface="맑은 고딕"/>
                </a:rPr>
                <a:t> </a:t>
              </a:r>
              <a:r>
                <a:rPr kumimoji="0" lang="ko-KR" altLang="en-US" sz="1000" b="1" i="0" u="none" strike="noStrike" kern="1200" cap="none" spc="0" normalizeH="0" baseline="0">
                  <a:solidFill>
                    <a:srgbClr val="000000"/>
                  </a:solidFill>
                  <a:latin typeface="맑은 고딕"/>
                </a:rPr>
                <a:t>부품입니다</a:t>
              </a:r>
              <a:r>
                <a:rPr kumimoji="0" lang="en-US" altLang="ko-KR" sz="1000" b="1" i="0" u="none" strike="noStrike" kern="1200" cap="none" spc="0" normalizeH="0" baseline="0">
                  <a:solidFill>
                    <a:srgbClr val="000000"/>
                  </a:solidFill>
                  <a:latin typeface="맑은 고딕"/>
                </a:rPr>
                <a:t>.</a:t>
              </a:r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937225" y="2301667"/>
              <a:ext cx="1397349" cy="250142"/>
            </a:xfrm>
            <a:prstGeom prst="rect">
              <a:avLst/>
            </a:prstGeom>
            <a:ln w="9525" cap="flat" cmpd="sng" algn="ctr">
              <a:noFill/>
              <a:prstDash val="solid"/>
              <a:round/>
              <a:headEnd w="med" len="med"/>
              <a:tailEnd w="med" len="med"/>
            </a:ln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2397314" y="4835167"/>
              <a:ext cx="966696" cy="454515"/>
            </a:xfrm>
            <a:prstGeom prst="rect">
              <a:avLst/>
            </a:prstGeom>
            <a:ln w="9525" cap="flat" cmpd="sng" algn="ctr">
              <a:noFill/>
              <a:prstDash val="solid"/>
              <a:round/>
              <a:headEnd w="med" len="med"/>
              <a:tailEnd w="med" len="med"/>
            </a:ln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5"/>
            <a:srcRect l="8870" t="14490" r="32320" b="17840"/>
            <a:stretch>
              <a:fillRect/>
            </a:stretch>
          </p:blipFill>
          <p:spPr>
            <a:xfrm>
              <a:off x="2530761" y="3626095"/>
              <a:ext cx="982068" cy="327931"/>
            </a:xfrm>
            <a:prstGeom prst="rect">
              <a:avLst/>
            </a:prstGeom>
            <a:ln w="9525" cap="flat" cmpd="sng" algn="ctr">
              <a:noFill/>
              <a:prstDash val="solid"/>
              <a:round/>
              <a:headEnd w="med" len="med"/>
              <a:tailEnd w="med" len="med"/>
            </a:ln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1849002" y="2841127"/>
              <a:ext cx="440173" cy="638960"/>
            </a:xfrm>
            <a:prstGeom prst="rect">
              <a:avLst/>
            </a:prstGeom>
            <a:ln w="9525" cap="flat" cmpd="sng" algn="ctr">
              <a:noFill/>
              <a:prstDash val="solid"/>
              <a:round/>
              <a:headEnd w="med" len="med"/>
              <a:tailEnd w="med" len="med"/>
            </a:ln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7"/>
            <a:srcRect l="30370" b="28600"/>
            <a:stretch>
              <a:fillRect/>
            </a:stretch>
          </p:blipFill>
          <p:spPr>
            <a:xfrm>
              <a:off x="1713702" y="4125479"/>
              <a:ext cx="514558" cy="616670"/>
            </a:xfrm>
            <a:prstGeom prst="rect">
              <a:avLst/>
            </a:prstGeom>
            <a:ln w="9525" cap="flat" cmpd="sng" algn="ctr">
              <a:noFill/>
              <a:prstDash val="solid"/>
              <a:round/>
              <a:headEnd w="med" len="med"/>
              <a:tailEnd w="med" len="med"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90537" y="872138"/>
            <a:ext cx="9051724" cy="640432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>
              <a:lnSpc>
                <a:spcPct val="150000"/>
              </a:lnSpc>
              <a:defRPr/>
            </a:pPr>
            <a:r>
              <a:rPr lang="ko-KR" altLang="en-US" sz="1200" b="1">
                <a:solidFill>
                  <a:schemeClr val="dk1"/>
                </a:solidFill>
                <a:latin typeface="+mn-ea"/>
              </a:rPr>
              <a:t>일부 업체들이 장비를 낮은 가격으로 납품하고 </a:t>
            </a:r>
            <a:r>
              <a:rPr lang="en-US" altLang="ko-KR" sz="1200" b="1">
                <a:solidFill>
                  <a:schemeClr val="dk1"/>
                </a:solidFill>
                <a:latin typeface="+mn-ea"/>
              </a:rPr>
              <a:t>AS</a:t>
            </a:r>
            <a:r>
              <a:rPr lang="ko-KR" altLang="en-US" sz="1200" b="1">
                <a:solidFill>
                  <a:schemeClr val="dk1"/>
                </a:solidFill>
                <a:latin typeface="+mn-ea"/>
              </a:rPr>
              <a:t> 부품에서 폭리를 취하는 경우가 있습니다</a:t>
            </a:r>
            <a:r>
              <a:rPr lang="en-US" altLang="ko-KR" sz="1200" b="1">
                <a:solidFill>
                  <a:schemeClr val="dk1"/>
                </a:solidFill>
                <a:latin typeface="+mn-ea"/>
              </a:rPr>
              <a:t>.</a:t>
            </a:r>
          </a:p>
          <a:p>
            <a:pPr algn="ctr" eaLnBrk="0">
              <a:lnSpc>
                <a:spcPct val="150000"/>
              </a:lnSpc>
              <a:defRPr/>
            </a:pPr>
            <a:r>
              <a:rPr lang="ko-KR" altLang="en-US" sz="1200" b="1">
                <a:solidFill>
                  <a:schemeClr val="dk1"/>
                </a:solidFill>
                <a:latin typeface="+mn-ea"/>
              </a:rPr>
              <a:t>합리적이고 투명한 거래를 지향하는 스페이스는 </a:t>
            </a:r>
            <a:r>
              <a:rPr lang="en-US" altLang="ko-KR" sz="1200" b="1">
                <a:solidFill>
                  <a:schemeClr val="dk1"/>
                </a:solidFill>
                <a:latin typeface="+mn-ea"/>
              </a:rPr>
              <a:t>[</a:t>
            </a:r>
            <a:r>
              <a:rPr lang="ko-KR" altLang="en-US" sz="1200" b="1">
                <a:solidFill>
                  <a:schemeClr val="dk1"/>
                </a:solidFill>
                <a:latin typeface="+mn-ea"/>
              </a:rPr>
              <a:t>계약시 주요부품 가격표</a:t>
            </a:r>
            <a:r>
              <a:rPr lang="en-US" altLang="ko-KR" sz="1200" b="1">
                <a:solidFill>
                  <a:schemeClr val="dk1"/>
                </a:solidFill>
                <a:latin typeface="+mn-ea"/>
              </a:rPr>
              <a:t>]</a:t>
            </a:r>
            <a:r>
              <a:rPr lang="ko-KR" altLang="en-US" sz="1200" b="1">
                <a:solidFill>
                  <a:schemeClr val="dk1"/>
                </a:solidFill>
                <a:latin typeface="+mn-ea"/>
              </a:rPr>
              <a:t>를 제공합니다</a:t>
            </a:r>
            <a:r>
              <a:rPr lang="en-US" altLang="ko-KR" sz="1200" b="1">
                <a:solidFill>
                  <a:schemeClr val="dk1"/>
                </a:solidFill>
                <a:latin typeface="+mn-ea"/>
              </a:rPr>
              <a:t>.</a:t>
            </a:r>
          </a:p>
        </p:txBody>
      </p:sp>
      <p:sp>
        <p:nvSpPr>
          <p:cNvPr id="51" name="직사각형 50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Competitive Advantage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52" name="TextBox 1"/>
          <p:cNvSpPr txBox="1"/>
          <p:nvPr/>
        </p:nvSpPr>
        <p:spPr>
          <a:xfrm>
            <a:off x="1929800" y="282822"/>
            <a:ext cx="3766064" cy="315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계약시 주요부품 가격표 제공</a:t>
            </a:r>
            <a:endParaRPr kumimoji="0" lang="en-US" altLang="ko-KR" sz="1500" b="1" i="0" u="none" strike="noStrike" kern="1200" cap="none" spc="0" normalizeH="0" baseline="0">
              <a:solidFill>
                <a:srgbClr val="000000"/>
              </a:solidFill>
              <a:latin typeface="맑은 고딕"/>
            </a:endParaRPr>
          </a:p>
        </p:txBody>
      </p:sp>
      <p:grpSp>
        <p:nvGrpSpPr>
          <p:cNvPr id="60" name="그룹 59"/>
          <p:cNvGrpSpPr/>
          <p:nvPr/>
        </p:nvGrpSpPr>
        <p:grpSpPr>
          <a:xfrm>
            <a:off x="1345847" y="1705220"/>
            <a:ext cx="7293680" cy="4903189"/>
            <a:chOff x="1345847" y="1705220"/>
            <a:chExt cx="7293680" cy="4903189"/>
          </a:xfrm>
        </p:grpSpPr>
        <p:sp>
          <p:nvSpPr>
            <p:cNvPr id="59" name="순서도: 처리 58"/>
            <p:cNvSpPr/>
            <p:nvPr/>
          </p:nvSpPr>
          <p:spPr>
            <a:xfrm>
              <a:off x="1345847" y="1934104"/>
              <a:ext cx="7293680" cy="4674305"/>
            </a:xfrm>
            <a:prstGeom prst="flowChartProcess">
              <a:avLst/>
            </a:prstGeom>
            <a:noFill/>
            <a:ln w="25400">
              <a:solidFill>
                <a:srgbClr val="0E2000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55" name="그림 54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2356490" y="2913677"/>
              <a:ext cx="2515227" cy="3559496"/>
            </a:xfrm>
            <a:prstGeom prst="rect">
              <a:avLst/>
            </a:prstGeom>
          </p:spPr>
        </p:pic>
        <p:pic>
          <p:nvPicPr>
            <p:cNvPr id="56" name="그림 5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5098521" y="2925337"/>
              <a:ext cx="2514802" cy="3520866"/>
            </a:xfrm>
            <a:prstGeom prst="rect">
              <a:avLst/>
            </a:prstGeom>
          </p:spPr>
        </p:pic>
        <p:sp>
          <p:nvSpPr>
            <p:cNvPr id="57" name="직사각형 1"/>
            <p:cNvSpPr/>
            <p:nvPr/>
          </p:nvSpPr>
          <p:spPr>
            <a:xfrm>
              <a:off x="2645228" y="2029954"/>
              <a:ext cx="4615544" cy="843632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 defTabSz="914400" eaLnBrk="0">
                <a:lnSpc>
                  <a:spcPct val="150000"/>
                </a:lnSpc>
                <a:spcBef>
                  <a:spcPts val="0"/>
                </a:spcBef>
                <a:buNone/>
                <a:defRPr/>
              </a:pPr>
              <a:r>
                <a:rPr lang="ko-KR" altLang="en-US" sz="1100" b="1">
                  <a:solidFill>
                    <a:srgbClr val="000000"/>
                  </a:solidFill>
                  <a:latin typeface="맑은 고딕"/>
                </a:rPr>
                <a:t>납품 후 </a:t>
              </a:r>
              <a:r>
                <a:rPr lang="en-US" altLang="ko-KR" sz="1100" b="1">
                  <a:solidFill>
                    <a:srgbClr val="000000"/>
                  </a:solidFill>
                  <a:latin typeface="맑은 고딕"/>
                </a:rPr>
                <a:t>5</a:t>
              </a:r>
              <a:r>
                <a:rPr lang="ko-KR" altLang="en-US" sz="1100" b="1">
                  <a:solidFill>
                    <a:srgbClr val="000000"/>
                  </a:solidFill>
                  <a:latin typeface="맑은 고딕"/>
                </a:rPr>
                <a:t>년간 계약조건에 따라 부품 공급 및 </a:t>
              </a:r>
              <a:r>
                <a:rPr lang="en-US" altLang="ko-KR" sz="1100" b="1">
                  <a:solidFill>
                    <a:srgbClr val="000000"/>
                  </a:solidFill>
                  <a:latin typeface="맑은 고딕"/>
                </a:rPr>
                <a:t>AS</a:t>
              </a:r>
              <a:r>
                <a:rPr lang="ko-KR" altLang="en-US" sz="1100" b="1">
                  <a:solidFill>
                    <a:srgbClr val="000000"/>
                  </a:solidFill>
                  <a:latin typeface="맑은 고딕"/>
                </a:rPr>
                <a:t> 를 수행한다</a:t>
              </a:r>
              <a:r>
                <a:rPr lang="en-US" altLang="ko-KR" sz="1100" b="1">
                  <a:solidFill>
                    <a:srgbClr val="000000"/>
                  </a:solidFill>
                  <a:latin typeface="맑은 고딕"/>
                </a:rPr>
                <a:t>.</a:t>
              </a:r>
            </a:p>
            <a:p>
              <a:pPr algn="ctr" defTabSz="914400" eaLnBrk="0">
                <a:lnSpc>
                  <a:spcPct val="150000"/>
                </a:lnSpc>
                <a:spcBef>
                  <a:spcPts val="0"/>
                </a:spcBef>
                <a:buNone/>
                <a:defRPr/>
              </a:pPr>
              <a:r>
                <a:rPr lang="en-US" altLang="ko-KR" sz="1100" b="1">
                  <a:solidFill>
                    <a:srgbClr val="000000"/>
                  </a:solidFill>
                  <a:latin typeface="맑은 고딕"/>
                </a:rPr>
                <a:t>(</a:t>
              </a:r>
              <a:r>
                <a:rPr lang="ko-KR" altLang="en-US" sz="1100" b="1">
                  <a:solidFill>
                    <a:srgbClr val="000000"/>
                  </a:solidFill>
                  <a:latin typeface="맑은 고딕"/>
                </a:rPr>
                <a:t>단</a:t>
              </a:r>
              <a:r>
                <a:rPr lang="en-US" altLang="ko-KR" sz="1100" b="1">
                  <a:solidFill>
                    <a:srgbClr val="000000"/>
                  </a:solidFill>
                  <a:latin typeface="맑은 고딕"/>
                </a:rPr>
                <a:t>,</a:t>
              </a:r>
              <a:r>
                <a:rPr lang="ko-KR" altLang="en-US" sz="1100" b="1">
                  <a:solidFill>
                    <a:srgbClr val="000000"/>
                  </a:solidFill>
                  <a:latin typeface="맑은 고딕"/>
                </a:rPr>
                <a:t> 환율 및 원자재가격이 </a:t>
              </a:r>
              <a:r>
                <a:rPr lang="en-US" altLang="ko-KR" sz="1100" b="1">
                  <a:solidFill>
                    <a:srgbClr val="000000"/>
                  </a:solidFill>
                  <a:latin typeface="맑은 고딕"/>
                </a:rPr>
                <a:t>10%</a:t>
              </a:r>
              <a:r>
                <a:rPr lang="ko-KR" altLang="en-US" sz="1100" b="1">
                  <a:solidFill>
                    <a:srgbClr val="000000"/>
                  </a:solidFill>
                  <a:latin typeface="맑은 고딕"/>
                </a:rPr>
                <a:t> 이상 변동 시 상호 협의하여 변경가능</a:t>
              </a:r>
              <a:r>
                <a:rPr lang="en-US" altLang="ko-KR" sz="1100" b="1">
                  <a:solidFill>
                    <a:srgbClr val="000000"/>
                  </a:solidFill>
                  <a:latin typeface="맑은 고딕"/>
                </a:rPr>
                <a:t>)</a:t>
              </a:r>
            </a:p>
            <a:p>
              <a:pPr algn="ctr" defTabSz="914400" eaLnBrk="0">
                <a:lnSpc>
                  <a:spcPct val="150000"/>
                </a:lnSpc>
                <a:spcBef>
                  <a:spcPts val="0"/>
                </a:spcBef>
                <a:buNone/>
                <a:defRPr/>
              </a:pPr>
              <a:r>
                <a:rPr lang="en-US" altLang="ko-KR" sz="1100" b="1">
                  <a:solidFill>
                    <a:srgbClr val="FF0000"/>
                  </a:solidFill>
                  <a:latin typeface="맑은 고딕"/>
                </a:rPr>
                <a:t>48</a:t>
              </a:r>
              <a:r>
                <a:rPr lang="ko-KR" altLang="en-US" sz="1100" b="1">
                  <a:solidFill>
                    <a:srgbClr val="FF0000"/>
                  </a:solidFill>
                  <a:latin typeface="맑은 고딕"/>
                </a:rPr>
                <a:t>시간이내 수리를 완료하며</a:t>
              </a:r>
              <a:r>
                <a:rPr lang="en-US" altLang="ko-KR" sz="1100" b="1">
                  <a:solidFill>
                    <a:srgbClr val="FF0000"/>
                  </a:solidFill>
                  <a:latin typeface="맑은 고딕"/>
                </a:rPr>
                <a:t>,</a:t>
              </a:r>
              <a:r>
                <a:rPr lang="ko-KR" altLang="en-US" sz="1100" b="1">
                  <a:solidFill>
                    <a:srgbClr val="FF0000"/>
                  </a:solidFill>
                  <a:latin typeface="맑은 고딕"/>
                </a:rPr>
                <a:t> 기한내 미완료시 대체장비를 제공한다</a:t>
              </a:r>
              <a:r>
                <a:rPr lang="en-US" altLang="ko-KR" sz="1100" b="1">
                  <a:solidFill>
                    <a:srgbClr val="FF0000"/>
                  </a:solidFill>
                  <a:latin typeface="맑은 고딕"/>
                </a:rPr>
                <a:t>.</a:t>
              </a:r>
            </a:p>
          </p:txBody>
        </p:sp>
        <p:sp>
          <p:nvSpPr>
            <p:cNvPr id="58" name="TextBox 1"/>
            <p:cNvSpPr txBox="1"/>
            <p:nvPr/>
          </p:nvSpPr>
          <p:spPr>
            <a:xfrm>
              <a:off x="4198856" y="1705220"/>
              <a:ext cx="1508288" cy="316761"/>
            </a:xfrm>
            <a:prstGeom prst="rect">
              <a:avLst/>
            </a:prstGeom>
            <a:solidFill>
              <a:schemeClr val="lt1"/>
            </a:solidFill>
            <a:ln w="25400" cap="flat" cmpd="sng" algn="ctr">
              <a:solidFill>
                <a:srgbClr val="0E2000"/>
              </a:solidFill>
              <a:prstDash val="solid"/>
              <a:round/>
              <a:headEnd w="med" len="med"/>
              <a:tailEnd w="med" len="med"/>
            </a:ln>
          </p:spPr>
          <p:txBody>
            <a:bodyPr wrap="square">
              <a:spAutoFit/>
            </a:bodyPr>
            <a:lstStyle/>
            <a:p>
              <a:pPr marL="0" lvl="0" indent="0" algn="ctr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ko-KR" altLang="en-US" sz="1500" b="1" i="0" u="none" strike="noStrike" kern="1200" cap="none" spc="0" normalizeH="0" baseline="0">
                  <a:solidFill>
                    <a:srgbClr val="000000"/>
                  </a:solidFill>
                  <a:latin typeface="맑은 고딕"/>
                </a:rPr>
                <a:t>주요 계약조건</a:t>
              </a:r>
              <a:endParaRPr kumimoji="0" lang="en-US" altLang="ko-KR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1000" b="1" i="0" u="none" strike="noStrike" kern="1200" cap="none" spc="0" normalizeH="0" baseline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TV AD</a:t>
            </a:r>
            <a:endParaRPr kumimoji="0" lang="en-US" altLang="ko-KR" sz="1000" b="1" i="0" u="none" strike="noStrike" kern="1200" cap="none" spc="0" normalizeH="0" baseline="0">
              <a:solidFill>
                <a:prstClr val="white">
                  <a:lumMod val="95000"/>
                </a:prstClr>
              </a:solidFill>
              <a:latin typeface="맑은 고딕"/>
              <a:ea typeface="맑은 고딕"/>
              <a:cs typeface="+mn-cs"/>
            </a:endParaRPr>
          </a:p>
        </p:txBody>
      </p:sp>
      <p:grpSp>
        <p:nvGrpSpPr>
          <p:cNvPr id="11" name="그룹 10"/>
          <p:cNvGrpSpPr/>
          <p:nvPr/>
        </p:nvGrpSpPr>
        <p:grpSpPr>
          <a:xfrm rot="0">
            <a:off x="561657" y="812818"/>
            <a:ext cx="8782686" cy="5232363"/>
            <a:chOff x="499180" y="908684"/>
            <a:chExt cx="8782686" cy="5232363"/>
          </a:xfrm>
        </p:grpSpPr>
        <p:pic>
          <p:nvPicPr>
            <p:cNvPr id="7" name="그림 6">
              <a:hlinkClick r:id="rId2"/>
            </p:cNvPr>
            <p:cNvPicPr/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4953000" y="908684"/>
              <a:ext cx="4320540" cy="2520315"/>
            </a:xfrm>
            <a:prstGeom prst="rect">
              <a:avLst/>
            </a:prstGeom>
          </p:spPr>
        </p:pic>
        <p:pic>
          <p:nvPicPr>
            <p:cNvPr id="8" name="그림 7">
              <a:hlinkClick r:id="rId4"/>
            </p:cNvPr>
            <p:cNvPicPr/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4961325" y="3616257"/>
              <a:ext cx="4320540" cy="2520315"/>
            </a:xfrm>
            <a:prstGeom prst="rect">
              <a:avLst/>
            </a:prstGeom>
          </p:spPr>
        </p:pic>
        <p:pic>
          <p:nvPicPr>
            <p:cNvPr id="9" name="그림 8">
              <a:hlinkClick r:id="rId6"/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503768" y="908685"/>
              <a:ext cx="4320540" cy="2520315"/>
            </a:xfrm>
            <a:prstGeom prst="rect">
              <a:avLst/>
            </a:prstGeom>
          </p:spPr>
        </p:pic>
        <p:pic>
          <p:nvPicPr>
            <p:cNvPr id="10" name="그림 9">
              <a:hlinkClick r:id="rId8"/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499180" y="3620733"/>
              <a:ext cx="4320540" cy="2520315"/>
            </a:xfrm>
            <a:prstGeom prst="rect">
              <a:avLst/>
            </a:prstGeom>
          </p:spPr>
        </p:pic>
      </p:grpSp>
      <p:sp>
        <p:nvSpPr>
          <p:cNvPr id="12" name="TextBox 3"/>
          <p:cNvSpPr txBox="1"/>
          <p:nvPr/>
        </p:nvSpPr>
        <p:spPr>
          <a:xfrm>
            <a:off x="1886339" y="273890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TV</a:t>
            </a:r>
            <a:r>
              <a:rPr kumimoji="0" lang="ko-KR" altLang="en-US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광고</a:t>
            </a:r>
            <a:endParaRPr kumimoji="0" lang="ko-KR" altLang="en-US" sz="1500" b="1" i="0" u="none" strike="noStrike" kern="1200" cap="none" spc="0" normalizeH="0" baseline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08463" y="6172826"/>
            <a:ext cx="4689073" cy="30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슬라이드쇼 실행후 클릭하시면 영상을 보실 수 있습니다</a:t>
            </a:r>
            <a:r>
              <a:rPr kumimoji="0" lang="en-US" altLang="ko-KR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.</a:t>
            </a:r>
            <a:endParaRPr kumimoji="0" lang="en-US" altLang="ko-KR" sz="1400" b="1" i="0" u="none" strike="noStrike" kern="1200" cap="none" spc="0" normalizeH="0" baseline="0">
              <a:solidFill>
                <a:srgbClr val="000000"/>
              </a:solidFill>
              <a:latin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50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Competitive Advantage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929800" y="282822"/>
            <a:ext cx="28576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스페이스</a:t>
            </a:r>
            <a:r>
              <a:rPr kumimoji="0" lang="en-US" altLang="ko-KR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 </a:t>
            </a:r>
            <a:r>
              <a:rPr kumimoji="0" lang="ko-KR" altLang="en-US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팰컨프로그램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4832" y="818286"/>
            <a:ext cx="7916336" cy="332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1100" b="1">
                <a:latin typeface="+mn-ea"/>
              </a:rPr>
              <a:t>스페이스는 </a:t>
            </a:r>
            <a:r>
              <a:rPr lang="ko-KR" altLang="en-US" sz="1100" b="1">
                <a:solidFill>
                  <a:schemeClr val="dk1"/>
                </a:solidFill>
                <a:latin typeface="+mn-ea"/>
              </a:rPr>
              <a:t>신차 구매시 중고차 시세를 확인할 수 있도록 연식에 따른 중고차 가격을 쇼핑몰에 오픈하였습니다</a:t>
            </a:r>
            <a:r>
              <a:rPr lang="en-US" altLang="ko-KR" sz="1100" b="1">
                <a:solidFill>
                  <a:schemeClr val="dk1"/>
                </a:solidFill>
                <a:latin typeface="+mn-ea"/>
              </a:rPr>
              <a:t>.</a:t>
            </a:r>
          </a:p>
        </p:txBody>
      </p:sp>
      <p:grpSp>
        <p:nvGrpSpPr>
          <p:cNvPr id="36" name="그룹 35"/>
          <p:cNvGrpSpPr/>
          <p:nvPr/>
        </p:nvGrpSpPr>
        <p:grpSpPr>
          <a:xfrm>
            <a:off x="256116" y="1229607"/>
            <a:ext cx="9146342" cy="5342819"/>
            <a:chOff x="775569" y="642937"/>
            <a:chExt cx="9146342" cy="5572125"/>
          </a:xfrm>
        </p:grpSpPr>
        <p:sp>
          <p:nvSpPr>
            <p:cNvPr id="37" name="직사각형 31"/>
            <p:cNvSpPr/>
            <p:nvPr/>
          </p:nvSpPr>
          <p:spPr>
            <a:xfrm>
              <a:off x="4952381" y="642937"/>
              <a:ext cx="4969529" cy="5572125"/>
            </a:xfrm>
            <a:prstGeom prst="rect">
              <a:avLst/>
            </a:prstGeom>
            <a:solidFill>
              <a:srgbClr val="185746">
                <a:alpha val="100000"/>
              </a:srgbClr>
            </a:solidFill>
            <a:ln w="12700" cap="flat" cmpd="sng" algn="ctr">
              <a:solidFill>
                <a:srgbClr val="31538F">
                  <a:alpha val="100000"/>
                </a:srgbClr>
              </a:solidFill>
              <a:prstDash val="solid"/>
              <a:miter/>
            </a:ln>
          </p:spPr>
          <p:txBody>
            <a:bodyPr anchor="ctr"/>
            <a:lstStyle/>
            <a:p>
              <a:pPr marL="0" indent="0" algn="ctr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ko-KR" altLang="en-US" sz="1300" b="0" i="0" u="none" strike="noStrike" kern="1200" cap="none" spc="0" normalizeH="0" baseline="0">
                  <a:solidFill>
                    <a:srgbClr val="FFFFFF"/>
                  </a:solidFill>
                  <a:latin typeface="G마켓 산스 TTF Medium"/>
                  <a:ea typeface="G마켓 산스 TTF Medium"/>
                </a:rPr>
                <a:t>ㅋ</a:t>
              </a:r>
            </a:p>
          </p:txBody>
        </p:sp>
        <p:grpSp>
          <p:nvGrpSpPr>
            <p:cNvPr id="38" name="그룹 1002"/>
            <p:cNvGrpSpPr/>
            <p:nvPr/>
          </p:nvGrpSpPr>
          <p:grpSpPr>
            <a:xfrm>
              <a:off x="4170622" y="818429"/>
              <a:ext cx="1563518" cy="1563518"/>
              <a:chOff x="7699610" y="1454565"/>
              <a:chExt cx="2886495" cy="2886495"/>
            </a:xfrm>
          </p:grpSpPr>
          <p:pic>
            <p:nvPicPr>
              <p:cNvPr id="39" name="Object 5"/>
              <p:cNvPicPr>
                <a:picLocks noChangeAspect="1"/>
              </p:cNvPicPr>
              <p:nvPr/>
            </p:nvPicPr>
            <p:blipFill rotWithShape="1">
              <a:blip r:embed="rId2"/>
              <a:stretch>
                <a:fillRect/>
              </a:stretch>
            </p:blipFill>
            <p:spPr>
              <a:xfrm>
                <a:off x="7699610" y="1454565"/>
                <a:ext cx="2886495" cy="2886495"/>
              </a:xfrm>
              <a:prstGeom prst="rect">
                <a:avLst/>
              </a:prstGeom>
            </p:spPr>
          </p:pic>
        </p:grpSp>
        <p:grpSp>
          <p:nvGrpSpPr>
            <p:cNvPr id="40" name="그룹 1008"/>
            <p:cNvGrpSpPr/>
            <p:nvPr/>
          </p:nvGrpSpPr>
          <p:grpSpPr>
            <a:xfrm>
              <a:off x="950625" y="2655057"/>
              <a:ext cx="114864" cy="114864"/>
              <a:chOff x="15938937" y="3865852"/>
              <a:chExt cx="212058" cy="212058"/>
            </a:xfrm>
          </p:grpSpPr>
          <p:pic>
            <p:nvPicPr>
              <p:cNvPr id="41" name="Object 23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15938937" y="3865852"/>
                <a:ext cx="212058" cy="212058"/>
              </a:xfrm>
              <a:prstGeom prst="rect">
                <a:avLst/>
              </a:prstGeom>
            </p:spPr>
          </p:pic>
        </p:grpSp>
        <p:grpSp>
          <p:nvGrpSpPr>
            <p:cNvPr id="42" name="그룹 1009"/>
            <p:cNvGrpSpPr/>
            <p:nvPr/>
          </p:nvGrpSpPr>
          <p:grpSpPr>
            <a:xfrm>
              <a:off x="934331" y="3371567"/>
              <a:ext cx="114864" cy="114864"/>
              <a:chOff x="15938937" y="5556986"/>
              <a:chExt cx="212058" cy="212058"/>
            </a:xfrm>
          </p:grpSpPr>
          <p:pic>
            <p:nvPicPr>
              <p:cNvPr id="43" name="Object 26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15938937" y="5556986"/>
                <a:ext cx="212058" cy="212058"/>
              </a:xfrm>
              <a:prstGeom prst="rect">
                <a:avLst/>
              </a:prstGeom>
            </p:spPr>
          </p:pic>
        </p:grpSp>
        <p:grpSp>
          <p:nvGrpSpPr>
            <p:cNvPr id="44" name="그룹 1010"/>
            <p:cNvGrpSpPr/>
            <p:nvPr/>
          </p:nvGrpSpPr>
          <p:grpSpPr>
            <a:xfrm>
              <a:off x="934331" y="4029694"/>
              <a:ext cx="114864" cy="114864"/>
              <a:chOff x="15938937" y="7291001"/>
              <a:chExt cx="212058" cy="212058"/>
            </a:xfrm>
          </p:grpSpPr>
          <p:pic>
            <p:nvPicPr>
              <p:cNvPr id="45" name="Object 29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15938937" y="7291001"/>
                <a:ext cx="212058" cy="212058"/>
              </a:xfrm>
              <a:prstGeom prst="rect">
                <a:avLst/>
              </a:prstGeom>
            </p:spPr>
          </p:pic>
        </p:grpSp>
        <p:sp>
          <p:nvSpPr>
            <p:cNvPr id="46" name="TextBox 18"/>
            <p:cNvSpPr txBox="1"/>
            <p:nvPr/>
          </p:nvSpPr>
          <p:spPr>
            <a:xfrm>
              <a:off x="1014011" y="1673009"/>
              <a:ext cx="2424906" cy="457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ko-KR" altLang="en-US" sz="2300" b="0" i="0" u="none" strike="noStrike" kern="1200" cap="none" spc="0" normalizeH="0" baseline="0">
                  <a:solidFill>
                    <a:srgbClr val="000000"/>
                  </a:solidFill>
                  <a:latin typeface="G마켓 산스 TTF Medium"/>
                  <a:ea typeface="G마켓 산스 TTF Medium"/>
                </a:rPr>
                <a:t>다른 중고 청소차</a:t>
              </a:r>
            </a:p>
          </p:txBody>
        </p:sp>
        <p:sp>
          <p:nvSpPr>
            <p:cNvPr id="47" name="TextBox 19"/>
            <p:cNvSpPr txBox="1"/>
            <p:nvPr/>
          </p:nvSpPr>
          <p:spPr>
            <a:xfrm>
              <a:off x="6518776" y="1730202"/>
              <a:ext cx="2424907" cy="4595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ko-KR" altLang="en-US" sz="2300" b="0" i="0" u="none" strike="noStrike" kern="1200" cap="none" spc="0" normalizeH="0" baseline="0">
                  <a:solidFill>
                    <a:srgbClr val="EBCEAB"/>
                  </a:solidFill>
                  <a:latin typeface="G마켓 산스 TTF Medium"/>
                  <a:ea typeface="G마켓 산스 TTF Medium"/>
                </a:rPr>
                <a:t>스페이스 팰컨</a:t>
              </a:r>
            </a:p>
          </p:txBody>
        </p:sp>
        <p:sp>
          <p:nvSpPr>
            <p:cNvPr id="48" name="TextBox 21"/>
            <p:cNvSpPr txBox="1"/>
            <p:nvPr/>
          </p:nvSpPr>
          <p:spPr>
            <a:xfrm>
              <a:off x="5368884" y="2560307"/>
              <a:ext cx="3393850" cy="4638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r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ko-KR" altLang="en-US" sz="1500" b="0" i="0" u="none" strike="noStrike" kern="1200" cap="none" spc="0" normalizeH="0" baseline="0">
                  <a:solidFill>
                    <a:srgbClr val="EBCEAB"/>
                  </a:solidFill>
                  <a:latin typeface="G마켓 산스 TTF Medium"/>
                  <a:ea typeface="G마켓 산스 TTF Medium"/>
                </a:rPr>
                <a:t>중고시세 연식기준 공개</a:t>
              </a:r>
            </a:p>
            <a:p>
              <a:pPr marL="0" indent="0" algn="r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ko-KR" altLang="en-US" sz="900" b="0" i="0" u="none" strike="noStrike" kern="1200" cap="none" spc="0" normalizeH="0" baseline="0">
                  <a:solidFill>
                    <a:srgbClr val="EBCEAB"/>
                  </a:solidFill>
                  <a:latin typeface="G마켓 산스 TTF Medium"/>
                  <a:ea typeface="G마켓 산스 TTF Medium"/>
                </a:rPr>
                <a:t>자동차처럼 신차 구매시 중고시세를 알고 구매</a:t>
              </a:r>
            </a:p>
          </p:txBody>
        </p:sp>
        <p:sp>
          <p:nvSpPr>
            <p:cNvPr id="49" name="TextBox 22"/>
            <p:cNvSpPr txBox="1"/>
            <p:nvPr/>
          </p:nvSpPr>
          <p:spPr>
            <a:xfrm>
              <a:off x="5580336" y="3266454"/>
              <a:ext cx="3168084" cy="462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r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ko-KR" altLang="en-US" sz="1500" b="0" i="0" u="none" strike="noStrike" kern="1200" cap="none" spc="0" normalizeH="0" baseline="0">
                  <a:solidFill>
                    <a:srgbClr val="EBCEAB"/>
                  </a:solidFill>
                  <a:latin typeface="G마켓 산스 TTF Medium"/>
                  <a:ea typeface="G마켓 산스 TTF Medium"/>
                </a:rPr>
                <a:t>팔고 싶을 때 언제든 팔 수 있다</a:t>
              </a:r>
            </a:p>
            <a:p>
              <a:pPr marL="0" indent="0" algn="r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ko-KR" altLang="en-US" sz="900" b="0" i="0" u="none" strike="noStrike" kern="1200" cap="none" spc="0" normalizeH="0" baseline="0">
                  <a:solidFill>
                    <a:srgbClr val="EBCEAB"/>
                  </a:solidFill>
                  <a:latin typeface="G마켓 산스 TTF Medium"/>
                  <a:ea typeface="G마켓 산스 TTF Medium"/>
                </a:rPr>
                <a:t>보상판매방식으로 신차나 중고차 구매도 가능</a:t>
              </a:r>
            </a:p>
          </p:txBody>
        </p:sp>
        <p:sp>
          <p:nvSpPr>
            <p:cNvPr id="50" name="직사각형 23"/>
            <p:cNvSpPr/>
            <p:nvPr/>
          </p:nvSpPr>
          <p:spPr>
            <a:xfrm>
              <a:off x="7045642" y="3937078"/>
              <a:ext cx="1702776" cy="3287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r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ko-KR" altLang="en-US" sz="1500" b="0" i="0" u="none" strike="noStrike" kern="1200" cap="none" spc="0" normalizeH="0" baseline="0">
                  <a:solidFill>
                    <a:srgbClr val="EBCEAB"/>
                  </a:solidFill>
                  <a:latin typeface="G마켓 산스 TTF Medium"/>
                  <a:ea typeface="G마켓 산스 TTF Medium"/>
                </a:rPr>
                <a:t>무상수리보증 </a:t>
              </a:r>
              <a:r>
                <a:rPr kumimoji="0" lang="en-US" altLang="ko-KR" sz="1500" b="0" i="0" u="none" strike="noStrike" kern="1200" cap="none" spc="0" normalizeH="0" baseline="0">
                  <a:solidFill>
                    <a:srgbClr val="EBCEAB"/>
                  </a:solidFill>
                  <a:latin typeface="G마켓 산스 TTF Medium"/>
                  <a:ea typeface="G마켓 산스 TTF Medium"/>
                </a:rPr>
                <a:t>1</a:t>
              </a:r>
              <a:r>
                <a:rPr kumimoji="0" lang="ko-KR" altLang="en-US" sz="1500" b="0" i="0" u="none" strike="noStrike" kern="1200" cap="none" spc="0" normalizeH="0" baseline="0">
                  <a:solidFill>
                    <a:srgbClr val="EBCEAB"/>
                  </a:solidFill>
                  <a:latin typeface="G마켓 산스 TTF Medium"/>
                  <a:ea typeface="G마켓 산스 TTF Medium"/>
                </a:rPr>
                <a:t>년</a:t>
              </a:r>
            </a:p>
          </p:txBody>
        </p:sp>
        <p:sp>
          <p:nvSpPr>
            <p:cNvPr id="51" name="직사각형 24"/>
            <p:cNvSpPr/>
            <p:nvPr/>
          </p:nvSpPr>
          <p:spPr>
            <a:xfrm>
              <a:off x="1245643" y="2560305"/>
              <a:ext cx="2117753" cy="324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0" indent="0"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ko-KR" altLang="en-US" sz="1500" b="0" i="0" u="none" strike="noStrike" kern="1200" cap="none" spc="0" normalizeH="0" baseline="0">
                  <a:solidFill>
                    <a:srgbClr val="000000"/>
                  </a:solidFill>
                  <a:latin typeface="G마켓 산스 TTF Medium"/>
                  <a:ea typeface="G마켓 산스 TTF Medium"/>
                </a:rPr>
                <a:t>중고시세를 알 수 없다</a:t>
              </a:r>
            </a:p>
          </p:txBody>
        </p:sp>
        <p:sp>
          <p:nvSpPr>
            <p:cNvPr id="52" name="직사각형 25"/>
            <p:cNvSpPr/>
            <p:nvPr/>
          </p:nvSpPr>
          <p:spPr>
            <a:xfrm>
              <a:off x="1227366" y="3266453"/>
              <a:ext cx="2716460" cy="323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0" indent="0"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ko-KR" altLang="en-US" sz="1500" b="0" i="0" u="none" strike="noStrike" kern="1200" cap="none" spc="0" normalizeH="0" baseline="0">
                  <a:solidFill>
                    <a:srgbClr val="000000"/>
                  </a:solidFill>
                  <a:latin typeface="G마켓 산스 TTF Medium"/>
                  <a:ea typeface="G마켓 산스 TTF Medium"/>
                </a:rPr>
                <a:t>중고를 처분하기 너무 어렵다</a:t>
              </a:r>
            </a:p>
          </p:txBody>
        </p:sp>
        <p:sp>
          <p:nvSpPr>
            <p:cNvPr id="53" name="직사각형 26"/>
            <p:cNvSpPr/>
            <p:nvPr/>
          </p:nvSpPr>
          <p:spPr>
            <a:xfrm>
              <a:off x="1230139" y="3937078"/>
              <a:ext cx="2450559" cy="3287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0" indent="0" algn="l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ko-KR" altLang="en-US" sz="1500" b="0" i="0" u="none" strike="noStrike" kern="1200" cap="none" spc="0" normalizeH="0" baseline="0">
                  <a:solidFill>
                    <a:srgbClr val="000000"/>
                  </a:solidFill>
                  <a:latin typeface="G마켓 산스 TTF Medium"/>
                  <a:ea typeface="G마켓 산스 TTF Medium"/>
                </a:rPr>
                <a:t>무상수리보증이 거의 없다</a:t>
              </a:r>
            </a:p>
          </p:txBody>
        </p:sp>
        <p:grpSp>
          <p:nvGrpSpPr>
            <p:cNvPr id="54" name="그룹 1005"/>
            <p:cNvGrpSpPr/>
            <p:nvPr/>
          </p:nvGrpSpPr>
          <p:grpSpPr>
            <a:xfrm>
              <a:off x="8942888" y="2655057"/>
              <a:ext cx="114864" cy="114864"/>
              <a:chOff x="2333674" y="3865852"/>
              <a:chExt cx="212058" cy="212058"/>
            </a:xfrm>
          </p:grpSpPr>
          <p:pic>
            <p:nvPicPr>
              <p:cNvPr id="55" name="Object 14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2333674" y="3865852"/>
                <a:ext cx="212058" cy="212058"/>
              </a:xfrm>
              <a:prstGeom prst="rect">
                <a:avLst/>
              </a:prstGeom>
            </p:spPr>
          </p:pic>
        </p:grpSp>
        <p:grpSp>
          <p:nvGrpSpPr>
            <p:cNvPr id="56" name="그룹 1006"/>
            <p:cNvGrpSpPr/>
            <p:nvPr/>
          </p:nvGrpSpPr>
          <p:grpSpPr>
            <a:xfrm>
              <a:off x="8926594" y="3371567"/>
              <a:ext cx="114864" cy="114864"/>
              <a:chOff x="2333674" y="5556986"/>
              <a:chExt cx="212058" cy="212058"/>
            </a:xfrm>
          </p:grpSpPr>
          <p:pic>
            <p:nvPicPr>
              <p:cNvPr id="57" name="Object 17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2333674" y="5556986"/>
                <a:ext cx="212058" cy="212058"/>
              </a:xfrm>
              <a:prstGeom prst="rect">
                <a:avLst/>
              </a:prstGeom>
            </p:spPr>
          </p:pic>
        </p:grpSp>
        <p:grpSp>
          <p:nvGrpSpPr>
            <p:cNvPr id="58" name="그룹 1007"/>
            <p:cNvGrpSpPr/>
            <p:nvPr/>
          </p:nvGrpSpPr>
          <p:grpSpPr>
            <a:xfrm>
              <a:off x="8926594" y="4029693"/>
              <a:ext cx="114864" cy="114864"/>
              <a:chOff x="2333674" y="7291001"/>
              <a:chExt cx="212058" cy="212058"/>
            </a:xfrm>
          </p:grpSpPr>
          <p:pic>
            <p:nvPicPr>
              <p:cNvPr id="59" name="Object 20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2333674" y="7291001"/>
                <a:ext cx="212058" cy="212058"/>
              </a:xfrm>
              <a:prstGeom prst="rect">
                <a:avLst/>
              </a:prstGeom>
            </p:spPr>
          </p:pic>
        </p:grpSp>
        <p:cxnSp>
          <p:nvCxnSpPr>
            <p:cNvPr id="60" name="직선 연결선 40"/>
            <p:cNvCxnSpPr/>
            <p:nvPr/>
          </p:nvCxnSpPr>
          <p:spPr>
            <a:xfrm>
              <a:off x="6295813" y="2296001"/>
              <a:ext cx="2870834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alpha val="100000"/>
                </a:srgbClr>
              </a:solidFill>
              <a:prstDash val="solid"/>
              <a:miter/>
            </a:ln>
          </p:spPr>
        </p:cxnSp>
        <p:cxnSp>
          <p:nvCxnSpPr>
            <p:cNvPr id="61" name="직선 연결선 42"/>
            <p:cNvCxnSpPr/>
            <p:nvPr/>
          </p:nvCxnSpPr>
          <p:spPr>
            <a:xfrm>
              <a:off x="775569" y="2296001"/>
              <a:ext cx="2870834" cy="0"/>
            </a:xfrm>
            <a:prstGeom prst="line">
              <a:avLst/>
            </a:prstGeom>
            <a:noFill/>
            <a:ln w="19050" cap="flat" cmpd="sng" algn="ctr">
              <a:solidFill>
                <a:srgbClr val="000000">
                  <a:alpha val="100000"/>
                </a:srgbClr>
              </a:solidFill>
              <a:prstDash val="solid"/>
              <a:miter/>
            </a:ln>
          </p:spPr>
        </p:cxnSp>
        <p:sp>
          <p:nvSpPr>
            <p:cNvPr id="62" name="직사각형 43"/>
            <p:cNvSpPr/>
            <p:nvPr/>
          </p:nvSpPr>
          <p:spPr>
            <a:xfrm>
              <a:off x="4484013" y="1170998"/>
              <a:ext cx="945713" cy="8100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0" indent="0" algn="ctr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ko-KR" altLang="en-US" sz="1500" b="0" i="0" u="none" strike="noStrike" kern="1200" cap="none" spc="0" normalizeH="0" baseline="0">
                  <a:solidFill>
                    <a:srgbClr val="000000"/>
                  </a:solidFill>
                  <a:latin typeface="G마켓 산스 TTF Medium"/>
                  <a:ea typeface="G마켓 산스 TTF Medium"/>
                </a:rPr>
                <a:t>완전히</a:t>
              </a:r>
            </a:p>
            <a:p>
              <a:pPr marL="0" lvl="0" indent="0" algn="ctr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ko-KR" altLang="en-US" sz="1500" b="0" i="0" u="none" strike="noStrike" kern="1200" cap="none" spc="0" normalizeH="0" baseline="0">
                  <a:solidFill>
                    <a:srgbClr val="000000"/>
                  </a:solidFill>
                  <a:latin typeface="G마켓 산스 TTF Medium"/>
                  <a:ea typeface="G마켓 산스 TTF Medium"/>
                </a:rPr>
                <a:t> </a:t>
              </a:r>
            </a:p>
            <a:p>
              <a:pPr marL="0" lvl="0" indent="0" algn="ctr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ko-KR" altLang="en-US" sz="1500" b="0" i="0" u="none" strike="noStrike" kern="1200" cap="none" spc="0" normalizeH="0" baseline="0">
                  <a:solidFill>
                    <a:srgbClr val="000000"/>
                  </a:solidFill>
                  <a:latin typeface="G마켓 산스 TTF Medium"/>
                  <a:ea typeface="G마켓 산스 TTF Medium"/>
                </a:rPr>
                <a:t>다릅니다</a:t>
              </a:r>
              <a:endParaRPr kumimoji="0" lang="en-US" altLang="ko-KR" sz="1500" b="0" i="0" u="none" strike="noStrike" kern="1200" cap="none" spc="0" normalizeH="0" baseline="0">
                <a:solidFill>
                  <a:srgbClr val="000000"/>
                </a:solidFill>
                <a:latin typeface="G마켓 산스 TTF Medium"/>
                <a:ea typeface="G마켓 산스 TTF Medium"/>
              </a:endParaRPr>
            </a:p>
          </p:txBody>
        </p:sp>
        <p:grpSp>
          <p:nvGrpSpPr>
            <p:cNvPr id="63" name="그룹 1"/>
            <p:cNvGrpSpPr/>
            <p:nvPr/>
          </p:nvGrpSpPr>
          <p:grpSpPr>
            <a:xfrm>
              <a:off x="1045738" y="5209689"/>
              <a:ext cx="7817782" cy="796107"/>
              <a:chOff x="2281914" y="5630644"/>
              <a:chExt cx="7626647" cy="979824"/>
            </a:xfrm>
          </p:grpSpPr>
          <p:sp>
            <p:nvSpPr>
              <p:cNvPr id="64" name="직사각형 27"/>
              <p:cNvSpPr/>
              <p:nvPr/>
            </p:nvSpPr>
            <p:spPr>
              <a:xfrm>
                <a:off x="2525435" y="5630644"/>
                <a:ext cx="7185948" cy="979824"/>
              </a:xfrm>
              <a:prstGeom prst="rect">
                <a:avLst/>
              </a:prstGeom>
              <a:solidFill>
                <a:srgbClr val="1A1C33">
                  <a:alpha val="80780"/>
                </a:srgbClr>
              </a:solidFill>
              <a:ln w="12700" cap="flat" cmpd="sng" algn="ctr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indent="0" algn="ctr" defTabSz="457200" rtl="0" eaLnBrk="1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endParaRPr kumimoji="0" lang="ko-KR" altLang="en-US" sz="1300" b="0" i="0" u="none" strike="noStrike" kern="1200" cap="none" spc="0" normalizeH="0" baseline="0">
                  <a:solidFill>
                    <a:srgbClr val="FFFFFF"/>
                  </a:solidFill>
                  <a:latin typeface="G마켓 산스 TTF Medium"/>
                  <a:ea typeface="G마켓 산스 TTF Medium"/>
                </a:endParaRPr>
              </a:p>
            </p:txBody>
          </p:sp>
          <p:sp>
            <p:nvSpPr>
              <p:cNvPr id="65" name="직사각형 28"/>
              <p:cNvSpPr/>
              <p:nvPr/>
            </p:nvSpPr>
            <p:spPr>
              <a:xfrm>
                <a:off x="2281914" y="5862002"/>
                <a:ext cx="7626647" cy="4776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 algn="ctr" defTabSz="457200" rtl="0" eaLnBrk="1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r>
                  <a:rPr kumimoji="0" lang="ko-KR" altLang="en-US" sz="1900" b="0" i="0" u="none" strike="noStrike" kern="1200" cap="none" spc="-150" normalizeH="0" baseline="0">
                    <a:solidFill>
                      <a:schemeClr val="lt1"/>
                    </a:solidFill>
                    <a:effectLst/>
                    <a:latin typeface="G마켓 산스 TTF Medium"/>
                    <a:ea typeface="G마켓 산스 TTF Medium"/>
                  </a:rPr>
                  <a:t>이제 중고 청소차  매각  및  구매는   스페이스의 중고마켓 </a:t>
                </a:r>
                <a:r>
                  <a:rPr kumimoji="0" lang="en-US" altLang="ko-KR" sz="1900" b="0" i="0" u="none" strike="noStrike" kern="1200" cap="none" spc="-150" normalizeH="0" baseline="0">
                    <a:solidFill>
                      <a:schemeClr val="lt1"/>
                    </a:solidFill>
                    <a:effectLst/>
                    <a:latin typeface="G마켓 산스 TTF Medium"/>
                    <a:ea typeface="G마켓 산스 TTF Medium"/>
                  </a:rPr>
                  <a:t>‘</a:t>
                </a:r>
                <a:r>
                  <a:rPr kumimoji="0" lang="ko-KR" altLang="en-US" sz="1900" b="0" i="0" u="none" strike="noStrike" kern="1200" cap="none" spc="-150" normalizeH="0" baseline="0">
                    <a:solidFill>
                      <a:schemeClr val="lt1"/>
                    </a:solidFill>
                    <a:effectLst/>
                    <a:latin typeface="G마켓 산스 TTF Medium"/>
                    <a:ea typeface="G마켓 산스 TTF Medium"/>
                  </a:rPr>
                  <a:t>팰컨</a:t>
                </a:r>
                <a:r>
                  <a:rPr kumimoji="0" lang="en-US" altLang="ko-KR" sz="1900" b="0" i="0" u="none" strike="noStrike" kern="1200" cap="none" spc="-150" normalizeH="0" baseline="0">
                    <a:solidFill>
                      <a:schemeClr val="lt1"/>
                    </a:solidFill>
                    <a:effectLst/>
                    <a:latin typeface="G마켓 산스 TTF Medium"/>
                    <a:ea typeface="G마켓 산스 TTF Medium"/>
                  </a:rPr>
                  <a:t>’</a:t>
                </a:r>
                <a:r>
                  <a:rPr kumimoji="0" lang="ko-KR" altLang="en-US" sz="1900" b="0" i="0" u="none" strike="noStrike" kern="1200" cap="none" spc="-150" normalizeH="0" baseline="0">
                    <a:solidFill>
                      <a:schemeClr val="lt1"/>
                    </a:solidFill>
                    <a:effectLst/>
                    <a:latin typeface="G마켓 산스 TTF Medium"/>
                    <a:ea typeface="G마켓 산스 TTF Medium"/>
                  </a:rPr>
                  <a:t> 에서  </a:t>
                </a:r>
                <a:r>
                  <a:rPr kumimoji="0" lang="en-US" altLang="ko-KR" sz="1900" b="0" i="0" u="none" strike="noStrike" kern="1200" cap="none" spc="-150" normalizeH="0" baseline="0">
                    <a:solidFill>
                      <a:schemeClr val="lt1"/>
                    </a:solidFill>
                    <a:effectLst/>
                    <a:latin typeface="G마켓 산스 TTF Medium"/>
                    <a:ea typeface="G마켓 산스 TTF Medium"/>
                  </a:rPr>
                  <a:t>!</a:t>
                </a:r>
              </a:p>
            </p:txBody>
          </p:sp>
        </p:grpSp>
        <p:grpSp>
          <p:nvGrpSpPr>
            <p:cNvPr id="66" name="그룹 1010"/>
            <p:cNvGrpSpPr/>
            <p:nvPr/>
          </p:nvGrpSpPr>
          <p:grpSpPr>
            <a:xfrm>
              <a:off x="935960" y="4503808"/>
              <a:ext cx="114864" cy="114864"/>
              <a:chOff x="15938937" y="7291001"/>
              <a:chExt cx="212058" cy="212058"/>
            </a:xfrm>
          </p:grpSpPr>
          <p:pic>
            <p:nvPicPr>
              <p:cNvPr id="67" name="Object 29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15938937" y="7291001"/>
                <a:ext cx="212058" cy="212058"/>
              </a:xfrm>
              <a:prstGeom prst="rect">
                <a:avLst/>
              </a:prstGeom>
            </p:spPr>
          </p:pic>
        </p:grpSp>
        <p:sp>
          <p:nvSpPr>
            <p:cNvPr id="68" name="직사각형 23"/>
            <p:cNvSpPr/>
            <p:nvPr/>
          </p:nvSpPr>
          <p:spPr>
            <a:xfrm>
              <a:off x="5343048" y="4411199"/>
              <a:ext cx="3407000" cy="470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ko-KR" altLang="en-US" sz="1500" b="0" i="0" u="none" strike="noStrike" kern="1200" cap="none" spc="0" normalizeH="0" baseline="0">
                  <a:solidFill>
                    <a:srgbClr val="EBCEAB"/>
                  </a:solidFill>
                  <a:latin typeface="G마켓 산스 TTF Medium"/>
                  <a:ea typeface="G마켓 산스 TTF Medium"/>
                </a:rPr>
                <a:t>신차와 동일한 </a:t>
              </a:r>
              <a:r>
                <a:rPr kumimoji="0" lang="en-US" altLang="ko-KR" sz="1500" b="0" i="0" u="none" strike="noStrike" kern="1200" cap="none" spc="0" normalizeH="0" baseline="0">
                  <a:solidFill>
                    <a:srgbClr val="EBCEAB"/>
                  </a:solidFill>
                  <a:latin typeface="G마켓 산스 TTF Medium"/>
                  <a:ea typeface="G마켓 산스 TTF Medium"/>
                </a:rPr>
                <a:t>A/S</a:t>
              </a:r>
            </a:p>
            <a:p>
              <a:pPr marL="0" indent="0" algn="r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ko-KR" altLang="en-US" sz="900" b="0" i="0" u="none" strike="noStrike" kern="1200" cap="none" spc="0" normalizeH="0" baseline="0">
                  <a:solidFill>
                    <a:srgbClr val="EBCEAB"/>
                  </a:solidFill>
                  <a:latin typeface="G마켓 산스 TTF Medium"/>
                  <a:ea typeface="G마켓 산스 TTF Medium"/>
                </a:rPr>
                <a:t>부품 상시보유 및 전국 </a:t>
              </a:r>
              <a:r>
                <a:rPr kumimoji="0" lang="en-US" altLang="ko-KR" sz="900" b="0" i="0" u="none" strike="noStrike" kern="1200" cap="none" spc="0" normalizeH="0" baseline="0">
                  <a:solidFill>
                    <a:srgbClr val="EBCEAB"/>
                  </a:solidFill>
                  <a:latin typeface="G마켓 산스 TTF Medium"/>
                  <a:ea typeface="G마켓 산스 TTF Medium"/>
                </a:rPr>
                <a:t>20</a:t>
              </a:r>
              <a:r>
                <a:rPr kumimoji="0" lang="ko-KR" altLang="en-US" sz="900" b="0" i="0" u="none" strike="noStrike" kern="1200" cap="none" spc="0" normalizeH="0" baseline="0">
                  <a:solidFill>
                    <a:srgbClr val="EBCEAB"/>
                  </a:solidFill>
                  <a:latin typeface="G마켓 산스 TTF Medium"/>
                  <a:ea typeface="G마켓 산스 TTF Medium"/>
                </a:rPr>
                <a:t>여개 센터 구축</a:t>
              </a:r>
            </a:p>
          </p:txBody>
        </p:sp>
        <p:sp>
          <p:nvSpPr>
            <p:cNvPr id="69" name="직사각형 26"/>
            <p:cNvSpPr/>
            <p:nvPr/>
          </p:nvSpPr>
          <p:spPr>
            <a:xfrm>
              <a:off x="1231769" y="4411197"/>
              <a:ext cx="2510841" cy="3314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0" indent="0" algn="l" defTabSz="914400" rtl="0" eaLnBrk="1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kumimoji="0" lang="ko-KR" altLang="en-US" sz="1500" b="0" i="0" u="none" strike="noStrike" kern="1200" cap="none" spc="0" normalizeH="0" baseline="0">
                  <a:solidFill>
                    <a:srgbClr val="000000"/>
                  </a:solidFill>
                  <a:latin typeface="G마켓 산스 TTF Medium"/>
                  <a:ea typeface="G마켓 산스 TTF Medium"/>
                </a:rPr>
                <a:t>부품이 없어 수리가 어렵다</a:t>
              </a:r>
            </a:p>
          </p:txBody>
        </p:sp>
        <p:grpSp>
          <p:nvGrpSpPr>
            <p:cNvPr id="70" name="그룹 1007"/>
            <p:cNvGrpSpPr/>
            <p:nvPr/>
          </p:nvGrpSpPr>
          <p:grpSpPr>
            <a:xfrm>
              <a:off x="8928222" y="4503808"/>
              <a:ext cx="114864" cy="114864"/>
              <a:chOff x="2333674" y="7291001"/>
              <a:chExt cx="212058" cy="212058"/>
            </a:xfrm>
          </p:grpSpPr>
          <p:pic>
            <p:nvPicPr>
              <p:cNvPr id="71" name="Object 20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2333674" y="7291001"/>
                <a:ext cx="212058" cy="212058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/>
          <p:cNvSpPr/>
          <p:nvPr/>
        </p:nvSpPr>
        <p:spPr>
          <a:xfrm>
            <a:off x="5731809" y="5091458"/>
            <a:ext cx="2580862" cy="239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ko-KR" altLang="en-US" sz="1400" spc="-150">
              <a:ln w="9525">
                <a:solidFill>
                  <a:srgbClr val="4472C4">
                    <a:alpha val="0"/>
                  </a:srgb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latin typeface="G마켓 산스 TTF Medium"/>
              <a:ea typeface="G마켓 산스 TTF Medium"/>
            </a:endParaRPr>
          </a:p>
        </p:txBody>
      </p:sp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13471" y="932614"/>
            <a:ext cx="9679058" cy="5444470"/>
          </a:xfrm>
          <a:prstGeom prst="rect">
            <a:avLst/>
          </a:prstGeom>
        </p:spPr>
      </p:pic>
      <p:sp>
        <p:nvSpPr>
          <p:cNvPr id="34" name="직사각형 50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000" b="1" i="0" u="none" strike="noStrike" kern="1200" cap="none" spc="0" normalizeH="0" baseline="0">
                <a:solidFill>
                  <a:srgbClr val="F2F2F2"/>
                </a:solidFill>
                <a:latin typeface="맑은 고딕"/>
              </a:rPr>
              <a:t>Competitive Advantage</a:t>
            </a:r>
          </a:p>
        </p:txBody>
      </p:sp>
      <p:sp>
        <p:nvSpPr>
          <p:cNvPr id="35" name="TextBox 1"/>
          <p:cNvSpPr txBox="1"/>
          <p:nvPr/>
        </p:nvSpPr>
        <p:spPr>
          <a:xfrm>
            <a:off x="1929800" y="282822"/>
            <a:ext cx="28576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스페이스 팰컨프로그램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그룹 41"/>
          <p:cNvGrpSpPr/>
          <p:nvPr/>
        </p:nvGrpSpPr>
        <p:grpSpPr>
          <a:xfrm>
            <a:off x="327630" y="1345043"/>
            <a:ext cx="9250740" cy="4474244"/>
            <a:chOff x="458374" y="1335223"/>
            <a:chExt cx="9250740" cy="4474244"/>
          </a:xfrm>
        </p:grpSpPr>
        <p:sp>
          <p:nvSpPr>
            <p:cNvPr id="12" name="직사각형 11"/>
            <p:cNvSpPr/>
            <p:nvPr/>
          </p:nvSpPr>
          <p:spPr>
            <a:xfrm>
              <a:off x="458374" y="1335223"/>
              <a:ext cx="9084944" cy="5294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en-US" altLang="ko-KR" sz="600" b="1" i="0" u="none" strike="noStrike" kern="1200" cap="none" spc="-150" normalizeH="0" baseline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G마켓 산스 TTF Medium"/>
                <a:ea typeface="G마켓 산스 TTF Medium"/>
              </a:endParaRPr>
            </a:p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ko-KR" altLang="en-US" sz="2300" b="1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1C5836"/>
                  </a:solidFill>
                  <a:latin typeface="G마켓 산스 TTF Medium"/>
                  <a:ea typeface="G마켓 산스 TTF Medium"/>
                </a:rPr>
                <a:t>청소용역업체의 슬기로운 팰컨 활용법</a:t>
              </a:r>
              <a:endParaRPr lang="ko-KR" altLang="en-US" sz="23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rgbClr val="1C5836"/>
                </a:solidFill>
                <a:effectLst/>
                <a:uLnTx/>
                <a:uFillTx/>
                <a:latin typeface="G마켓 산스 TTF Medium"/>
                <a:ea typeface="G마켓 산스 TTF Medium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753832" y="2493901"/>
              <a:ext cx="6224951" cy="1914268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lvl="0" defTabSz="914400">
                <a:lnSpc>
                  <a:spcPct val="120000"/>
                </a:lnSpc>
                <a:spcBef>
                  <a:spcPts val="0"/>
                </a:spcBef>
                <a:buClrTx/>
                <a:buFontTx/>
                <a:buNone/>
                <a:defRPr/>
              </a:pPr>
              <a:r>
                <a:rPr lang="ko-KR" altLang="en-US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G마켓 산스 TTF Medium"/>
                  <a:ea typeface="G마켓 산스 TTF Medium"/>
                </a:rPr>
                <a:t>아파트</a:t>
              </a:r>
              <a:r>
                <a:rPr lang="en-US" altLang="ko-KR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G마켓 산스 TTF Medium"/>
                  <a:ea typeface="G마켓 산스 TTF Medium"/>
                </a:rPr>
                <a:t>,</a:t>
              </a:r>
              <a:r>
                <a:rPr lang="ko-KR" altLang="en-US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G마켓 산스 TTF Medium"/>
                  <a:ea typeface="G마켓 산스 TTF Medium"/>
                </a:rPr>
                <a:t> 빌딩 등</a:t>
              </a:r>
              <a:r>
                <a:rPr lang="en-US" altLang="ko-KR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G마켓 산스 TTF Medium"/>
                  <a:ea typeface="G마켓 산스 TTF Medium"/>
                </a:rPr>
                <a:t> </a:t>
              </a:r>
              <a:r>
                <a:rPr lang="ko-KR" altLang="en-US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G마켓 산스 TTF Medium"/>
                  <a:ea typeface="G마켓 산스 TTF Medium"/>
                </a:rPr>
                <a:t>청소용</a:t>
              </a:r>
              <a:r>
                <a:rPr lang="ko-KR" altLang="en-US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latin typeface="G마켓 산스 TTF Medium"/>
                  <a:ea typeface="G마켓 산스 TTF Medium"/>
                </a:rPr>
                <a:t>역 계약기간 </a:t>
              </a:r>
              <a:r>
                <a:rPr lang="en-US" altLang="ko-KR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latin typeface="G마켓 산스 TTF Medium"/>
                  <a:ea typeface="G마켓 산스 TTF Medium"/>
                </a:rPr>
                <a:t>1</a:t>
              </a:r>
              <a:r>
                <a:rPr lang="ko-KR" altLang="en-US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latin typeface="G마켓 산스 TTF Medium"/>
                  <a:ea typeface="G마켓 산스 TTF Medium"/>
                </a:rPr>
                <a:t>년  </a:t>
              </a:r>
            </a:p>
            <a:p>
              <a:pPr lvl="0" defTabSz="914400">
                <a:lnSpc>
                  <a:spcPct val="120000"/>
                </a:lnSpc>
                <a:spcBef>
                  <a:spcPts val="0"/>
                </a:spcBef>
                <a:buClrTx/>
                <a:buFontTx/>
                <a:buNone/>
                <a:defRPr/>
              </a:pPr>
              <a:r>
                <a:rPr lang="ko-KR" altLang="en-US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latin typeface="G마켓 산스 TTF Medium"/>
                  <a:ea typeface="G마켓 산스 TTF Medium"/>
                </a:rPr>
                <a:t>계약상 인정되는 청소차 비용 월 </a:t>
              </a:r>
              <a:r>
                <a:rPr lang="en-US" altLang="ko-KR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latin typeface="G마켓 산스 TTF Medium"/>
                  <a:ea typeface="G마켓 산스 TTF Medium"/>
                </a:rPr>
                <a:t>30</a:t>
              </a:r>
              <a:r>
                <a:rPr lang="ko-KR" altLang="en-US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latin typeface="G마켓 산스 TTF Medium"/>
                  <a:ea typeface="G마켓 산스 TTF Medium"/>
                </a:rPr>
                <a:t>만원 기준 </a:t>
              </a:r>
              <a:r>
                <a:rPr lang="ko-KR" altLang="en-US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a typeface="G마켓 산스 TTF Medium"/>
                </a:rPr>
                <a:t>		</a:t>
              </a:r>
            </a:p>
            <a:p>
              <a:pPr lvl="0" defTabSz="914400">
                <a:lnSpc>
                  <a:spcPct val="120000"/>
                </a:lnSpc>
                <a:spcBef>
                  <a:spcPts val="0"/>
                </a:spcBef>
                <a:buClrTx/>
                <a:buFontTx/>
                <a:buNone/>
                <a:defRPr/>
              </a:pPr>
              <a:endParaRPr lang="ko-KR" altLang="en-US" sz="2000" spc="-15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srgbClr val="000000">
                    <a:lumMod val="65000"/>
                    <a:lumOff val="35000"/>
                  </a:srgbClr>
                </a:solidFill>
                <a:latin typeface="G마켓 산스 TTF Medium"/>
                <a:ea typeface="G마켓 산스 TTF Medium"/>
              </a:endParaRPr>
            </a:p>
            <a:p>
              <a:pPr lvl="0" defTabSz="914400">
                <a:lnSpc>
                  <a:spcPct val="120000"/>
                </a:lnSpc>
                <a:spcBef>
                  <a:spcPts val="0"/>
                </a:spcBef>
                <a:buClrTx/>
                <a:buFontTx/>
                <a:buNone/>
                <a:defRPr/>
              </a:pPr>
              <a:r>
                <a:rPr lang="en-US" altLang="ko-KR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latin typeface="G마켓 산스 TTF Medium"/>
                  <a:ea typeface="G마켓 산스 TTF Medium"/>
                </a:rPr>
                <a:t>S7PEV Standard </a:t>
              </a:r>
              <a:r>
                <a:rPr lang="ko-KR" altLang="en-US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latin typeface="G마켓 산스 TTF Medium"/>
                  <a:ea typeface="G마켓 산스 TTF Medium"/>
                </a:rPr>
                <a:t>신차 구매가     </a:t>
              </a:r>
              <a:r>
                <a:rPr lang="en-US" altLang="ko-KR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latin typeface="G마켓 산스 TTF Medium"/>
                  <a:ea typeface="G마켓 산스 TTF Medium"/>
                </a:rPr>
                <a:t>1,000</a:t>
              </a:r>
              <a:r>
                <a:rPr lang="ko-KR" altLang="en-US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latin typeface="G마켓 산스 TTF Medium"/>
                  <a:ea typeface="G마켓 산스 TTF Medium"/>
                </a:rPr>
                <a:t>만원</a:t>
              </a:r>
            </a:p>
            <a:p>
              <a:pPr lvl="0" defTabSz="914400">
                <a:lnSpc>
                  <a:spcPct val="120000"/>
                </a:lnSpc>
                <a:spcBef>
                  <a:spcPts val="0"/>
                </a:spcBef>
                <a:buClrTx/>
                <a:buFontTx/>
                <a:buNone/>
                <a:defRPr/>
              </a:pPr>
              <a:r>
                <a:rPr lang="ko-KR" altLang="en-US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latin typeface="G마켓 산스 TTF Medium"/>
                  <a:ea typeface="G마켓 산스 TTF Medium"/>
                </a:rPr>
                <a:t>계약기간 </a:t>
              </a:r>
              <a:r>
                <a:rPr lang="en-US" altLang="ko-KR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latin typeface="G마켓 산스 TTF Medium"/>
                  <a:ea typeface="G마켓 산스 TTF Medium"/>
                </a:rPr>
                <a:t>1</a:t>
              </a:r>
              <a:r>
                <a:rPr lang="ko-KR" altLang="en-US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latin typeface="G마켓 산스 TTF Medium"/>
                  <a:ea typeface="G마켓 산스 TTF Medium"/>
                </a:rPr>
                <a:t>년 종료후 처분가</a:t>
              </a:r>
              <a:r>
                <a:rPr lang="ko-KR" altLang="en-US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G마켓 산스 TTF Medium"/>
                  <a:ea typeface="G마켓 산스 TTF Medium"/>
                </a:rPr>
                <a:t>액              </a:t>
              </a:r>
              <a:r>
                <a:rPr lang="en-US" altLang="ko-KR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G마켓 산스 TTF Medium"/>
                  <a:ea typeface="G마켓 산스 TTF Medium"/>
                </a:rPr>
                <a:t>594</a:t>
              </a:r>
              <a:r>
                <a:rPr lang="ko-KR" altLang="en-US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G마켓 산스 TTF Medium"/>
                  <a:ea typeface="G마켓 산스 TTF Medium"/>
                </a:rPr>
                <a:t>만원</a:t>
              </a:r>
              <a:r>
                <a:rPr lang="en-US" altLang="ko-KR" sz="1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G마켓 산스 TTF Medium"/>
                  <a:ea typeface="G마켓 산스 TTF Medium"/>
                </a:rPr>
                <a:t>(</a:t>
              </a:r>
              <a:r>
                <a:rPr lang="ko-KR" altLang="en-US" sz="1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G마켓 산스 TTF Medium"/>
                  <a:ea typeface="G마켓 산스 TTF Medium"/>
                </a:rPr>
                <a:t>최고등급 평가시</a:t>
              </a:r>
              <a:r>
                <a:rPr lang="en-US" altLang="ko-KR" sz="1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G마켓 산스 TTF Medium"/>
                  <a:ea typeface="G마켓 산스 TTF Medium"/>
                </a:rPr>
                <a:t>)</a:t>
              </a: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5731809" y="5091458"/>
              <a:ext cx="2580862" cy="2215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ko-KR" altLang="en-US" sz="900" spc="-15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G마켓 산스 TTF Medium"/>
                <a:ea typeface="G마켓 산스 TTF Medium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735052" y="2890768"/>
              <a:ext cx="3788068" cy="3934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ko-KR" altLang="en-US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G마켓 산스 TTF Medium"/>
                  <a:ea typeface="G마켓 산스 TTF Medium"/>
                </a:rPr>
                <a:t>총 감가상각인정액   </a:t>
              </a:r>
              <a:r>
                <a:rPr lang="en-US" altLang="ko-KR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G마켓 산스 TTF Medium"/>
                  <a:ea typeface="G마켓 산스 TTF Medium"/>
                </a:rPr>
                <a:t>360</a:t>
              </a:r>
              <a:r>
                <a:rPr lang="ko-KR" altLang="en-US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G마켓 산스 TTF Medium"/>
                  <a:ea typeface="G마켓 산스 TTF Medium"/>
                </a:rPr>
                <a:t>만원 </a:t>
              </a:r>
              <a:endParaRPr lang="ko-KR" altLang="en-US" sz="2000" spc="-150">
                <a:solidFill>
                  <a:prstClr val="black">
                    <a:lumMod val="65000"/>
                    <a:lumOff val="35000"/>
                  </a:prstClr>
                </a:solidFill>
                <a:latin typeface="G마켓 산스 TTF Medium"/>
                <a:ea typeface="G마켓 산스 TTF Medium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57837" y="3998676"/>
              <a:ext cx="2957136" cy="390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ko-KR" altLang="en-US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G마켓 산스 TTF Medium"/>
                  <a:ea typeface="G마켓 산스 TTF Medium"/>
                </a:rPr>
                <a:t>구매 실부담액   </a:t>
              </a:r>
              <a:r>
                <a:rPr lang="en-US" altLang="ko-KR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G마켓 산스 TTF Medium"/>
                  <a:ea typeface="G마켓 산스 TTF Medium"/>
                </a:rPr>
                <a:t>406</a:t>
              </a:r>
              <a:r>
                <a:rPr lang="ko-KR" altLang="en-US" sz="2000" spc="-150">
                  <a:ln w="9525">
                    <a:solidFill>
                      <a:srgbClr val="4472C4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G마켓 산스 TTF Medium"/>
                  <a:ea typeface="G마켓 산스 TTF Medium"/>
                </a:rPr>
                <a:t>만원</a:t>
              </a:r>
              <a:endParaRPr lang="ko-KR" altLang="en-US" sz="2000" spc="-150">
                <a:solidFill>
                  <a:prstClr val="black">
                    <a:lumMod val="65000"/>
                    <a:lumOff val="35000"/>
                  </a:prstClr>
                </a:solidFill>
                <a:latin typeface="G마켓 산스 TTF Medium"/>
                <a:ea typeface="G마켓 산스 TTF Medium"/>
              </a:endParaRPr>
            </a:p>
          </p:txBody>
        </p:sp>
        <p:grpSp>
          <p:nvGrpSpPr>
            <p:cNvPr id="39" name="그룹 1"/>
            <p:cNvGrpSpPr/>
            <p:nvPr/>
          </p:nvGrpSpPr>
          <p:grpSpPr>
            <a:xfrm>
              <a:off x="530886" y="5013361"/>
              <a:ext cx="9178228" cy="796107"/>
              <a:chOff x="2281913" y="5630644"/>
              <a:chExt cx="7626646" cy="979824"/>
            </a:xfrm>
          </p:grpSpPr>
          <p:sp>
            <p:nvSpPr>
              <p:cNvPr id="40" name="직사각형 27"/>
              <p:cNvSpPr/>
              <p:nvPr/>
            </p:nvSpPr>
            <p:spPr>
              <a:xfrm>
                <a:off x="2525435" y="5630644"/>
                <a:ext cx="7185948" cy="979824"/>
              </a:xfrm>
              <a:prstGeom prst="rect">
                <a:avLst/>
              </a:prstGeom>
              <a:solidFill>
                <a:srgbClr val="1A1C33">
                  <a:alpha val="80780"/>
                </a:srgbClr>
              </a:solidFill>
              <a:ln w="12700" cap="flat" cmpd="sng" algn="ctr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indent="0" algn="ctr" defTabSz="914400" rtl="0" eaLnBrk="1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endParaRPr kumimoji="0" lang="ko-KR" altLang="en-US" sz="1300" b="0" i="0" u="none" strike="noStrike" kern="1200" cap="none" spc="0" normalizeH="0" baseline="0">
                  <a:solidFill>
                    <a:srgbClr val="FFFFFF"/>
                  </a:solidFill>
                  <a:latin typeface="G마켓 산스 Medium"/>
                  <a:ea typeface="G마켓 산스 Medium"/>
                </a:endParaRPr>
              </a:p>
            </p:txBody>
          </p:sp>
          <p:sp>
            <p:nvSpPr>
              <p:cNvPr id="41" name="직사각형 28"/>
              <p:cNvSpPr/>
              <p:nvPr/>
            </p:nvSpPr>
            <p:spPr>
              <a:xfrm>
                <a:off x="2281913" y="5862008"/>
                <a:ext cx="7626647" cy="454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ko-KR" altLang="en-US" sz="1900" spc="-15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EBCEAB"/>
                    </a:solidFill>
                    <a:latin typeface="G마켓 산스 Medium"/>
                    <a:ea typeface="G마켓 산스 Medium"/>
                  </a:rPr>
                  <a:t>자부담없이 신차 투입 가능  </a:t>
                </a:r>
                <a:r>
                  <a:rPr lang="en-US" altLang="ko-KR" sz="1900" spc="-15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EBCEAB"/>
                    </a:solidFill>
                    <a:latin typeface="G마켓 산스 Medium"/>
                    <a:ea typeface="G마켓 산스 Medium"/>
                  </a:rPr>
                  <a:t>&amp;</a:t>
                </a:r>
                <a:r>
                  <a:rPr lang="ko-KR" altLang="en-US" sz="1900" spc="-15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EBCEAB"/>
                    </a:solidFill>
                    <a:latin typeface="G마켓 산스 Medium"/>
                    <a:ea typeface="G마켓 산스 Medium"/>
                  </a:rPr>
                  <a:t>  중고차 보관부담 </a:t>
                </a:r>
                <a:r>
                  <a:rPr lang="en-US" altLang="ko-KR" sz="1900" spc="-15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EBCEAB"/>
                    </a:solidFill>
                    <a:latin typeface="G마켓 산스 Medium"/>
                    <a:ea typeface="G마켓 산스 Medium"/>
                  </a:rPr>
                  <a:t>Zero</a:t>
                </a:r>
                <a:endParaRPr lang="en-US" altLang="ko-KR" sz="1900" spc="-150">
                  <a:solidFill>
                    <a:srgbClr val="EBCEAB"/>
                  </a:solidFill>
                  <a:latin typeface="G마켓 산스 Medium"/>
                  <a:ea typeface="G마켓 산스 Medium"/>
                </a:endParaRPr>
              </a:p>
            </p:txBody>
          </p:sp>
        </p:grpSp>
      </p:grpSp>
      <p:sp>
        <p:nvSpPr>
          <p:cNvPr id="43" name="직사각형 50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000" b="1" i="0" u="none" strike="noStrike" kern="1200" cap="none" spc="0" normalizeH="0" baseline="0">
                <a:solidFill>
                  <a:srgbClr val="F2F2F2"/>
                </a:solidFill>
                <a:latin typeface="맑은 고딕"/>
              </a:rPr>
              <a:t>Competitive Advantage</a:t>
            </a:r>
          </a:p>
        </p:txBody>
      </p:sp>
      <p:sp>
        <p:nvSpPr>
          <p:cNvPr id="44" name="TextBox 1"/>
          <p:cNvSpPr txBox="1"/>
          <p:nvPr/>
        </p:nvSpPr>
        <p:spPr>
          <a:xfrm>
            <a:off x="1929800" y="282822"/>
            <a:ext cx="28576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스페이스 팰컨프로그램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50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Competitive Advantage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929800" y="282822"/>
            <a:ext cx="28576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셀프체크 </a:t>
            </a:r>
            <a:r>
              <a:rPr kumimoji="0" lang="en-US" altLang="ko-KR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QR</a:t>
            </a:r>
            <a:r>
              <a:rPr kumimoji="0" lang="ko-KR" altLang="en-US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 시스템</a:t>
            </a:r>
            <a:endParaRPr kumimoji="0" lang="en-US" altLang="ko-KR" sz="1500" b="1" i="0" u="none" strike="noStrike" kern="1200" cap="none" spc="0" normalizeH="0" baseline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4832" y="818286"/>
            <a:ext cx="7916336" cy="109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1100" b="1">
                <a:latin typeface="+mn-ea"/>
              </a:rPr>
              <a:t>스페이스는 </a:t>
            </a:r>
            <a:r>
              <a:rPr lang="en-US" altLang="ko-KR" sz="1100" b="1">
                <a:latin typeface="+mn-ea"/>
              </a:rPr>
              <a:t>AS </a:t>
            </a:r>
            <a:r>
              <a:rPr lang="ko-KR" altLang="en-US" sz="1100" b="1">
                <a:latin typeface="+mn-ea"/>
              </a:rPr>
              <a:t>상황 발생시 신속 처리 및 비용 절감을 위해</a:t>
            </a:r>
          </a:p>
          <a:p>
            <a:pPr algn="ctr">
              <a:lnSpc>
                <a:spcPct val="150000"/>
              </a:lnSpc>
              <a:defRPr/>
            </a:pPr>
            <a:r>
              <a:rPr lang="ko-KR" altLang="en-US" sz="1100" b="1">
                <a:latin typeface="+mn-ea"/>
              </a:rPr>
              <a:t>국내에서 유일하게 전 장비 </a:t>
            </a:r>
            <a:r>
              <a:rPr lang="en-US" altLang="ko-KR" sz="1100" b="1">
                <a:solidFill>
                  <a:schemeClr val="dk1"/>
                </a:solidFill>
                <a:latin typeface="+mn-ea"/>
              </a:rPr>
              <a:t>[</a:t>
            </a:r>
            <a:r>
              <a:rPr lang="ko-KR" altLang="en-US" sz="1100" b="1">
                <a:solidFill>
                  <a:schemeClr val="dk1"/>
                </a:solidFill>
                <a:latin typeface="+mn-ea"/>
              </a:rPr>
              <a:t>셀프체크 </a:t>
            </a:r>
            <a:r>
              <a:rPr lang="en-US" altLang="ko-KR" sz="1100" b="1">
                <a:solidFill>
                  <a:schemeClr val="dk1"/>
                </a:solidFill>
                <a:latin typeface="+mn-ea"/>
              </a:rPr>
              <a:t>QR </a:t>
            </a:r>
            <a:r>
              <a:rPr lang="ko-KR" altLang="en-US" sz="1100" b="1">
                <a:solidFill>
                  <a:schemeClr val="dk1"/>
                </a:solidFill>
                <a:latin typeface="+mn-ea"/>
              </a:rPr>
              <a:t>시스템</a:t>
            </a:r>
            <a:r>
              <a:rPr lang="en-US" altLang="ko-KR" sz="1100" b="1">
                <a:solidFill>
                  <a:schemeClr val="dk1"/>
                </a:solidFill>
                <a:latin typeface="+mn-ea"/>
              </a:rPr>
              <a:t>]</a:t>
            </a:r>
            <a:r>
              <a:rPr lang="ko-KR" altLang="en-US" sz="1100" b="1">
                <a:solidFill>
                  <a:schemeClr val="dk1"/>
                </a:solidFill>
                <a:latin typeface="+mn-ea"/>
              </a:rPr>
              <a:t> 을 운영하고 있습니다</a:t>
            </a:r>
            <a:r>
              <a:rPr lang="en-US" altLang="ko-KR" sz="1100" b="1">
                <a:solidFill>
                  <a:schemeClr val="dk1"/>
                </a:solidFill>
                <a:latin typeface="+mn-ea"/>
              </a:rPr>
              <a:t>.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ko-KR" sz="1100" b="1">
                <a:solidFill>
                  <a:schemeClr val="dk1"/>
                </a:solidFill>
                <a:latin typeface="+mn-ea"/>
              </a:rPr>
              <a:t>QR</a:t>
            </a:r>
            <a:r>
              <a:rPr lang="ko-KR" altLang="en-US" sz="1100" b="1">
                <a:solidFill>
                  <a:schemeClr val="dk1"/>
                </a:solidFill>
                <a:latin typeface="+mn-ea"/>
              </a:rPr>
              <a:t> 스캔만으로 장비의 각 부위별 설명 </a:t>
            </a:r>
            <a:r>
              <a:rPr lang="en-US" altLang="ko-KR" sz="1100" b="1">
                <a:solidFill>
                  <a:schemeClr val="dk1"/>
                </a:solidFill>
                <a:latin typeface="+mn-ea"/>
              </a:rPr>
              <a:t>/</a:t>
            </a:r>
            <a:r>
              <a:rPr lang="ko-KR" altLang="en-US" sz="1100" b="1">
                <a:solidFill>
                  <a:schemeClr val="dk1"/>
                </a:solidFill>
                <a:latin typeface="+mn-ea"/>
              </a:rPr>
              <a:t> 간단조치요령 </a:t>
            </a:r>
            <a:r>
              <a:rPr lang="en-US" altLang="ko-KR" sz="1100" b="1">
                <a:solidFill>
                  <a:schemeClr val="dk1"/>
                </a:solidFill>
                <a:latin typeface="+mn-ea"/>
              </a:rPr>
              <a:t>/</a:t>
            </a:r>
            <a:r>
              <a:rPr lang="ko-KR" altLang="en-US" sz="1100" b="1">
                <a:solidFill>
                  <a:schemeClr val="dk1"/>
                </a:solidFill>
                <a:latin typeface="+mn-ea"/>
              </a:rPr>
              <a:t> 배터리관리요령 </a:t>
            </a:r>
            <a:r>
              <a:rPr lang="en-US" altLang="ko-KR" sz="1100" b="1">
                <a:solidFill>
                  <a:schemeClr val="dk1"/>
                </a:solidFill>
                <a:latin typeface="+mn-ea"/>
              </a:rPr>
              <a:t>/</a:t>
            </a:r>
            <a:r>
              <a:rPr lang="ko-KR" altLang="en-US" sz="1100" b="1">
                <a:solidFill>
                  <a:schemeClr val="dk1"/>
                </a:solidFill>
                <a:latin typeface="+mn-ea"/>
              </a:rPr>
              <a:t> 사용법 영상 </a:t>
            </a:r>
            <a:r>
              <a:rPr lang="en-US" altLang="ko-KR" sz="1100" b="1">
                <a:solidFill>
                  <a:schemeClr val="dk1"/>
                </a:solidFill>
                <a:latin typeface="+mn-ea"/>
              </a:rPr>
              <a:t>/</a:t>
            </a:r>
            <a:r>
              <a:rPr lang="ko-KR" altLang="en-US" sz="1100" b="1">
                <a:solidFill>
                  <a:schemeClr val="dk1"/>
                </a:solidFill>
                <a:latin typeface="+mn-ea"/>
              </a:rPr>
              <a:t> 에러코드 등</a:t>
            </a:r>
          </a:p>
          <a:p>
            <a:pPr algn="ctr">
              <a:lnSpc>
                <a:spcPct val="150000"/>
              </a:lnSpc>
              <a:defRPr/>
            </a:pPr>
            <a:r>
              <a:rPr lang="ko-KR" altLang="en-US" sz="1100" b="1">
                <a:solidFill>
                  <a:schemeClr val="dk1"/>
                </a:solidFill>
                <a:latin typeface="+mn-ea"/>
              </a:rPr>
              <a:t>초보사용자도 장비 구조를 이해하고 간단한 조치는 직접 쉽게 할 수 있도록 이미지와 영상으로 연결됩니다</a:t>
            </a:r>
            <a:r>
              <a:rPr lang="en-US" altLang="ko-KR" sz="1100" b="1">
                <a:solidFill>
                  <a:schemeClr val="dk1"/>
                </a:solidFill>
                <a:latin typeface="+mn-ea"/>
              </a:rPr>
              <a:t>.</a:t>
            </a:r>
          </a:p>
        </p:txBody>
      </p:sp>
      <p:grpSp>
        <p:nvGrpSpPr>
          <p:cNvPr id="35" name="그룹 34"/>
          <p:cNvGrpSpPr/>
          <p:nvPr/>
        </p:nvGrpSpPr>
        <p:grpSpPr>
          <a:xfrm>
            <a:off x="366889" y="1996431"/>
            <a:ext cx="9172221" cy="4690119"/>
            <a:chOff x="366889" y="1996431"/>
            <a:chExt cx="9172221" cy="4690119"/>
          </a:xfrm>
        </p:grpSpPr>
        <p:sp>
          <p:nvSpPr>
            <p:cNvPr id="31" name="순서도: 처리 30"/>
            <p:cNvSpPr/>
            <p:nvPr/>
          </p:nvSpPr>
          <p:spPr>
            <a:xfrm>
              <a:off x="366889" y="3403070"/>
              <a:ext cx="9172221" cy="3283479"/>
            </a:xfrm>
            <a:prstGeom prst="flowChartProcess">
              <a:avLst/>
            </a:prstGeom>
            <a:solidFill>
              <a:schemeClr val="lt1"/>
            </a:solidFill>
            <a:ln w="19050">
              <a:solidFill>
                <a:srgbClr val="0E2000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20" name="그림 19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4843288" y="3620557"/>
              <a:ext cx="1780467" cy="2852138"/>
            </a:xfrm>
            <a:prstGeom prst="rect">
              <a:avLst/>
            </a:prstGeom>
          </p:spPr>
        </p:pic>
        <p:pic>
          <p:nvPicPr>
            <p:cNvPr id="6" name="그림 5"/>
            <p:cNvPicPr/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954324" y="1996431"/>
              <a:ext cx="1152144" cy="1152144"/>
            </a:xfrm>
            <a:prstGeom prst="rect">
              <a:avLst/>
            </a:prstGeom>
          </p:spPr>
        </p:pic>
        <p:pic>
          <p:nvPicPr>
            <p:cNvPr id="7" name="그림 6"/>
            <p:cNvPicPr/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4376928" y="2014069"/>
              <a:ext cx="1152144" cy="11521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그림 7"/>
            <p:cNvPicPr/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6703946" y="2002606"/>
              <a:ext cx="1152144" cy="1152144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2177477" y="3620557"/>
              <a:ext cx="1662154" cy="2884191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3837648" y="3620557"/>
              <a:ext cx="1662154" cy="2884191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507572" y="3620557"/>
              <a:ext cx="1692346" cy="2936580"/>
            </a:xfrm>
            <a:prstGeom prst="rect">
              <a:avLst/>
            </a:prstGeom>
          </p:spPr>
        </p:pic>
        <p:pic>
          <p:nvPicPr>
            <p:cNvPr id="24" name="그림 23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6651271" y="5188613"/>
              <a:ext cx="2724148" cy="1294989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6630458" y="3620557"/>
              <a:ext cx="2739317" cy="1548583"/>
            </a:xfrm>
            <a:prstGeom prst="rect">
              <a:avLst/>
            </a:prstGeom>
          </p:spPr>
        </p:pic>
        <p:cxnSp>
          <p:nvCxnSpPr>
            <p:cNvPr id="28" name="직선 연결선 27"/>
            <p:cNvCxnSpPr/>
            <p:nvPr/>
          </p:nvCxnSpPr>
          <p:spPr>
            <a:xfrm rot="5400000">
              <a:off x="2403008" y="3263695"/>
              <a:ext cx="252031" cy="2743"/>
            </a:xfrm>
            <a:prstGeom prst="line">
              <a:avLst/>
            </a:prstGeom>
            <a:ln w="19050">
              <a:solidFill>
                <a:srgbClr val="0E2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 rot="5400000">
              <a:off x="4828355" y="3272585"/>
              <a:ext cx="252031" cy="2743"/>
            </a:xfrm>
            <a:prstGeom prst="line">
              <a:avLst/>
            </a:prstGeom>
            <a:noFill/>
            <a:ln w="19050" cap="flat" cmpd="sng" algn="ctr">
              <a:solidFill>
                <a:srgbClr val="0E2000"/>
              </a:solidFill>
              <a:prstDash val="solid"/>
              <a:miter/>
            </a:ln>
          </p:spPr>
        </p:cxnSp>
        <p:cxnSp>
          <p:nvCxnSpPr>
            <p:cNvPr id="30" name="직선 연결선 29"/>
            <p:cNvCxnSpPr/>
            <p:nvPr/>
          </p:nvCxnSpPr>
          <p:spPr>
            <a:xfrm rot="5400000">
              <a:off x="7132699" y="3258227"/>
              <a:ext cx="252031" cy="2743"/>
            </a:xfrm>
            <a:prstGeom prst="line">
              <a:avLst/>
            </a:prstGeom>
            <a:noFill/>
            <a:ln w="19050" cap="flat" cmpd="sng" algn="ctr">
              <a:solidFill>
                <a:srgbClr val="0E2000"/>
              </a:solidFill>
              <a:prstDash val="solid"/>
              <a:miter/>
            </a:ln>
          </p:spPr>
        </p:cxnSp>
        <p:sp>
          <p:nvSpPr>
            <p:cNvPr id="32" name="순서도: 처리 31"/>
            <p:cNvSpPr/>
            <p:nvPr/>
          </p:nvSpPr>
          <p:spPr>
            <a:xfrm>
              <a:off x="1998486" y="2039937"/>
              <a:ext cx="1058333" cy="1067152"/>
            </a:xfrm>
            <a:prstGeom prst="flowChartProcess">
              <a:avLst/>
            </a:prstGeom>
            <a:noFill/>
            <a:ln w="31750">
              <a:solidFill>
                <a:srgbClr val="0E2000"/>
              </a:solidFill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33" name="순서도: 처리 32"/>
            <p:cNvSpPr/>
            <p:nvPr/>
          </p:nvSpPr>
          <p:spPr>
            <a:xfrm>
              <a:off x="4414308" y="2051225"/>
              <a:ext cx="1058333" cy="1067152"/>
            </a:xfrm>
            <a:prstGeom prst="flowChartProcess">
              <a:avLst/>
            </a:prstGeom>
            <a:noFill/>
            <a:ln w="31750" cap="flat" cmpd="sng" algn="ctr">
              <a:solidFill>
                <a:srgbClr val="0E2000">
                  <a:alpha val="100000"/>
                </a:srgbClr>
              </a:solidFill>
              <a:prstDash val="solid"/>
              <a:miter/>
            </a:ln>
          </p:spPr>
          <p:txBody>
            <a:bodyPr anchor="ctr"/>
            <a:lstStyle/>
            <a:p>
              <a:pPr marL="0" indent="0" algn="ctr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kumimoji="0" lang="ko-KR" altLang="en-US" sz="1800" b="0" i="0" u="none" strike="noStrike" kern="1200" cap="none" spc="0" normalizeH="0" baseline="0">
                <a:solidFill>
                  <a:srgbClr val="FFFFFF"/>
                </a:solidFill>
                <a:latin typeface="Calibri"/>
                <a:ea typeface="맑은 고딕"/>
                <a:cs typeface="맑은 고딕"/>
              </a:endParaRPr>
            </a:p>
          </p:txBody>
        </p:sp>
        <p:sp>
          <p:nvSpPr>
            <p:cNvPr id="34" name="순서도: 처리 33"/>
            <p:cNvSpPr/>
            <p:nvPr/>
          </p:nvSpPr>
          <p:spPr>
            <a:xfrm>
              <a:off x="6745816" y="2043112"/>
              <a:ext cx="1058333" cy="1067152"/>
            </a:xfrm>
            <a:prstGeom prst="flowChartProcess">
              <a:avLst/>
            </a:prstGeom>
            <a:noFill/>
            <a:ln w="31750" cap="flat" cmpd="sng" algn="ctr">
              <a:solidFill>
                <a:srgbClr val="0E2000"/>
              </a:solidFill>
              <a:prstDash val="solid"/>
              <a:miter/>
            </a:ln>
          </p:spPr>
          <p:txBody>
            <a:bodyPr anchor="ctr"/>
            <a:lstStyle/>
            <a:p>
              <a:pPr marL="0" indent="0" algn="ctr" defTabSz="4572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kumimoji="0" lang="ko-KR" altLang="en-US" sz="1800" b="0" i="0" u="none" strike="noStrike" kern="1200" cap="none" spc="0" normalizeH="0" baseline="0">
                <a:solidFill>
                  <a:srgbClr val="FFFFFF"/>
                </a:solidFill>
                <a:latin typeface="Calibri"/>
                <a:ea typeface="맑은 고딕"/>
                <a:cs typeface="맑은 고딕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직사각형 50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Competitive Advantage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52" name="TextBox 1"/>
          <p:cNvSpPr txBox="1"/>
          <p:nvPr/>
        </p:nvSpPr>
        <p:spPr>
          <a:xfrm>
            <a:off x="1929800" y="282822"/>
            <a:ext cx="376606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생산자제조물품책임보험</a:t>
            </a:r>
            <a:r>
              <a:rPr kumimoji="0" lang="en-US" altLang="ko-KR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(PL)</a:t>
            </a:r>
            <a:r>
              <a:rPr kumimoji="0" lang="ko-KR" altLang="en-US" sz="15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 가입</a:t>
            </a:r>
            <a:endParaRPr kumimoji="0" lang="en-US" altLang="ko-KR" sz="1500" b="1" i="0" u="none" strike="noStrike" kern="1200" cap="none" spc="0" normalizeH="0" baseline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57" name="직사각형 1"/>
          <p:cNvSpPr/>
          <p:nvPr/>
        </p:nvSpPr>
        <p:spPr>
          <a:xfrm>
            <a:off x="490537" y="872138"/>
            <a:ext cx="9051724" cy="6106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indent="0" algn="ctr" defTabSz="914400" rtl="0" eaLnBrk="0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2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스페이스는 설립이래 제품의 하자에 의한 대인 또는 대물 손해가 발생할 경우를 대비하여</a:t>
            </a:r>
          </a:p>
          <a:p>
            <a:pPr marL="0" indent="0" algn="ctr" defTabSz="914400" rtl="0" eaLnBrk="0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2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[</a:t>
            </a:r>
            <a:r>
              <a:rPr kumimoji="0" lang="ko-KR" altLang="en-US" sz="12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생산자제조물품책임보험</a:t>
            </a:r>
            <a:r>
              <a:rPr kumimoji="0" lang="en-US" altLang="ko-KR" sz="12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(PL)]</a:t>
            </a:r>
            <a:r>
              <a:rPr kumimoji="0" lang="ko-KR" altLang="en-US" sz="12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을 가입하고 매년 갱신하고 있습니다</a:t>
            </a:r>
            <a:r>
              <a:rPr kumimoji="0" lang="en-US" altLang="ko-KR" sz="12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.</a:t>
            </a:r>
          </a:p>
        </p:txBody>
      </p:sp>
      <p:grpSp>
        <p:nvGrpSpPr>
          <p:cNvPr id="67" name="그룹 66"/>
          <p:cNvGrpSpPr/>
          <p:nvPr/>
        </p:nvGrpSpPr>
        <p:grpSpPr>
          <a:xfrm>
            <a:off x="1434041" y="1722859"/>
            <a:ext cx="7293680" cy="4903189"/>
            <a:chOff x="1345847" y="1705220"/>
            <a:chExt cx="7293680" cy="4903189"/>
          </a:xfrm>
        </p:grpSpPr>
        <p:grpSp>
          <p:nvGrpSpPr>
            <p:cNvPr id="58" name="그룹 57"/>
            <p:cNvGrpSpPr/>
            <p:nvPr/>
          </p:nvGrpSpPr>
          <p:grpSpPr>
            <a:xfrm>
              <a:off x="1345847" y="1705220"/>
              <a:ext cx="7293680" cy="4903189"/>
              <a:chOff x="1345847" y="1705220"/>
              <a:chExt cx="7293680" cy="4903189"/>
            </a:xfrm>
          </p:grpSpPr>
          <p:sp>
            <p:nvSpPr>
              <p:cNvPr id="59" name="순서도: 처리 58"/>
              <p:cNvSpPr/>
              <p:nvPr/>
            </p:nvSpPr>
            <p:spPr>
              <a:xfrm>
                <a:off x="1345847" y="1934104"/>
                <a:ext cx="7293680" cy="4674305"/>
              </a:xfrm>
              <a:prstGeom prst="flowChartProcess">
                <a:avLst/>
              </a:prstGeom>
              <a:noFill/>
              <a:ln w="25400" cap="flat" cmpd="sng" algn="ctr">
                <a:solidFill>
                  <a:srgbClr val="0E2000">
                    <a:alpha val="100000"/>
                  </a:srgbClr>
                </a:solidFill>
                <a:prstDash val="solid"/>
                <a:miter/>
              </a:ln>
            </p:spPr>
            <p:txBody>
              <a:bodyPr anchor="ctr"/>
              <a:lstStyle/>
              <a:p>
                <a:pPr marL="0" indent="0" algn="ctr" defTabSz="457200" rtl="0" eaLnBrk="1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endParaRPr kumimoji="0" lang="ko-KR" altLang="en-US" sz="1800" b="0" i="0" u="none" strike="noStrike" kern="1200" cap="none" spc="0" normalizeH="0" baseline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62" name="직사각형 1"/>
              <p:cNvSpPr/>
              <p:nvPr/>
            </p:nvSpPr>
            <p:spPr>
              <a:xfrm>
                <a:off x="2645227" y="2137904"/>
                <a:ext cx="4615544" cy="842927"/>
              </a:xfrm>
              <a:prstGeom prst="rect">
                <a:avLst/>
              </a:prstGeom>
            </p:spPr>
            <p:txBody>
              <a:bodyPr vert="horz" wrap="square" lIns="91440" tIns="45720" rIns="91440" bIns="45720" anchor="t">
                <a:spAutoFit/>
              </a:bodyPr>
              <a:lstStyle/>
              <a:p>
                <a:pPr marL="0" indent="0" algn="ctr" defTabSz="914400" rtl="0" eaLnBrk="0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kumimoji="0" lang="ko-KR" altLang="en-US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증권번호 2-40201-202</a:t>
                </a:r>
                <a:r>
                  <a:rPr kumimoji="0" lang="en-US" altLang="ko-KR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2</a:t>
                </a:r>
                <a:r>
                  <a:rPr kumimoji="0" lang="ko-KR" altLang="en-US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020</a:t>
                </a:r>
                <a:r>
                  <a:rPr kumimoji="0" lang="en-US" altLang="ko-KR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2</a:t>
                </a:r>
                <a:r>
                  <a:rPr kumimoji="0" lang="ko-KR" altLang="en-US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-0001</a:t>
                </a:r>
              </a:p>
              <a:p>
                <a:pPr marL="0" indent="0" algn="ctr" defTabSz="914400" rtl="0" eaLnBrk="0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kumimoji="0" lang="ko-KR" altLang="en-US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대인 대물 일괄한도 </a:t>
                </a:r>
                <a:r>
                  <a:rPr kumimoji="0" lang="en-US" altLang="ko-KR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1</a:t>
                </a:r>
                <a:r>
                  <a:rPr kumimoji="0" lang="ko-KR" altLang="en-US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억원 </a:t>
                </a:r>
                <a:r>
                  <a:rPr kumimoji="0" lang="en-US" altLang="ko-KR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/</a:t>
                </a:r>
                <a:r>
                  <a:rPr kumimoji="0" lang="ko-KR" altLang="en-US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 자기부담금 </a:t>
                </a:r>
                <a:r>
                  <a:rPr kumimoji="0" lang="en-US" altLang="ko-KR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50</a:t>
                </a:r>
                <a:r>
                  <a:rPr kumimoji="0" lang="ko-KR" altLang="en-US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만원</a:t>
                </a:r>
              </a:p>
              <a:p>
                <a:pPr marL="0" indent="0" algn="ctr" defTabSz="914400" rtl="0" eaLnBrk="0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kumimoji="0" lang="ko-KR" altLang="en-US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보험기간 </a:t>
                </a:r>
                <a:r>
                  <a:rPr kumimoji="0" lang="en-US" altLang="ko-KR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2022</a:t>
                </a:r>
                <a:r>
                  <a:rPr kumimoji="0" lang="ko-KR" altLang="en-US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년 </a:t>
                </a:r>
                <a:r>
                  <a:rPr kumimoji="0" lang="en-US" altLang="ko-KR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2</a:t>
                </a:r>
                <a:r>
                  <a:rPr kumimoji="0" lang="ko-KR" altLang="en-US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월 </a:t>
                </a:r>
                <a:r>
                  <a:rPr kumimoji="0" lang="en-US" altLang="ko-KR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9</a:t>
                </a:r>
                <a:r>
                  <a:rPr kumimoji="0" lang="ko-KR" altLang="en-US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일 </a:t>
                </a:r>
                <a:r>
                  <a:rPr kumimoji="0" lang="en-US" altLang="ko-KR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~</a:t>
                </a:r>
                <a:r>
                  <a:rPr kumimoji="0" lang="ko-KR" altLang="en-US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 </a:t>
                </a:r>
                <a:r>
                  <a:rPr kumimoji="0" lang="en-US" altLang="ko-KR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2023</a:t>
                </a:r>
                <a:r>
                  <a:rPr kumimoji="0" lang="ko-KR" altLang="en-US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년 </a:t>
                </a:r>
                <a:r>
                  <a:rPr kumimoji="0" lang="en-US" altLang="ko-KR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2</a:t>
                </a:r>
                <a:r>
                  <a:rPr kumimoji="0" lang="ko-KR" altLang="en-US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월 </a:t>
                </a:r>
                <a:r>
                  <a:rPr kumimoji="0" lang="en-US" altLang="ko-KR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8</a:t>
                </a:r>
                <a:r>
                  <a:rPr kumimoji="0" lang="ko-KR" altLang="en-US" sz="11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일</a:t>
                </a:r>
                <a:endParaRPr kumimoji="0" lang="en-US" altLang="ko-KR" sz="1100" b="1" i="0" u="none" strike="noStrike" kern="1200" cap="none" spc="0" normalizeH="0" baseline="0">
                  <a:solidFill>
                    <a:srgbClr val="000000"/>
                  </a:solidFill>
                  <a:latin typeface="+mn-ea"/>
                </a:endParaRPr>
              </a:p>
            </p:txBody>
          </p:sp>
          <p:sp>
            <p:nvSpPr>
              <p:cNvPr id="63" name="TextBox 1"/>
              <p:cNvSpPr txBox="1"/>
              <p:nvPr/>
            </p:nvSpPr>
            <p:spPr>
              <a:xfrm>
                <a:off x="4198856" y="1705220"/>
                <a:ext cx="1508288" cy="316761"/>
              </a:xfrm>
              <a:prstGeom prst="rect">
                <a:avLst/>
              </a:prstGeom>
              <a:solidFill>
                <a:srgbClr val="FFFFFF">
                  <a:alpha val="100000"/>
                </a:srgbClr>
              </a:solidFill>
              <a:ln w="25400" cap="flat" cmpd="sng" algn="ctr">
                <a:solidFill>
                  <a:srgbClr val="0E2000">
                    <a:alpha val="100000"/>
                  </a:srgbClr>
                </a:solidFill>
                <a:prstDash val="solid"/>
                <a:round/>
                <a:headEnd w="med" len="med"/>
                <a:tailEnd w="med" len="med"/>
              </a:ln>
            </p:spPr>
            <p:txBody>
              <a:bodyPr wrap="square">
                <a:spAutoFit/>
              </a:bodyPr>
              <a:lstStyle/>
              <a:p>
                <a:pPr marL="0" lvl="0" indent="0" algn="ctr" defTabSz="457200" rtl="0" eaLnBrk="1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None/>
                  <a:defRPr/>
                </a:pPr>
                <a:r>
                  <a:rPr kumimoji="0" lang="ko-KR" altLang="en-US" sz="1500" b="1" i="0" u="none" strike="noStrike" kern="1200" cap="none" spc="0" normalizeH="0" baseline="0">
                    <a:solidFill>
                      <a:srgbClr val="000000"/>
                    </a:solidFill>
                    <a:latin typeface="+mn-ea"/>
                  </a:rPr>
                  <a:t>주요 보험내용</a:t>
                </a:r>
              </a:p>
            </p:txBody>
          </p:sp>
        </p:grpSp>
        <p:pic>
          <p:nvPicPr>
            <p:cNvPr id="66" name="그림 65"/>
            <p:cNvPicPr/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5764388" y="3155598"/>
              <a:ext cx="2520315" cy="3240405"/>
            </a:xfrm>
            <a:prstGeom prst="rect">
              <a:avLst/>
            </a:prstGeom>
          </p:spPr>
        </p:pic>
        <p:pic>
          <p:nvPicPr>
            <p:cNvPr id="65" name="그림 64"/>
            <p:cNvPicPr/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4476751" y="3155597"/>
              <a:ext cx="2520315" cy="3240405"/>
            </a:xfrm>
            <a:prstGeom prst="rect">
              <a:avLst/>
            </a:prstGeom>
          </p:spPr>
        </p:pic>
        <p:pic>
          <p:nvPicPr>
            <p:cNvPr id="64" name="그림 63"/>
            <p:cNvPicPr/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3109736" y="3164418"/>
              <a:ext cx="2520315" cy="3240405"/>
            </a:xfrm>
            <a:prstGeom prst="rect">
              <a:avLst/>
            </a:prstGeom>
          </p:spPr>
        </p:pic>
      </p:grpSp>
      <p:pic>
        <p:nvPicPr>
          <p:cNvPr id="68" name="그림 6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721076" y="2188437"/>
            <a:ext cx="1687055" cy="26734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770404" y="3185813"/>
            <a:ext cx="2439717" cy="3249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920605" y="969636"/>
            <a:ext cx="3430700" cy="383831"/>
          </a:xfrm>
          <a:prstGeom prst="rect">
            <a:avLst/>
          </a:prstGeom>
          <a:solidFill>
            <a:srgbClr val="0E2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1300" b="1">
                <a:solidFill>
                  <a:schemeClr val="lt1"/>
                </a:solidFill>
                <a:latin typeface="+mn-ea"/>
              </a:rPr>
              <a:t>전국 </a:t>
            </a:r>
            <a:r>
              <a:rPr lang="en-US" altLang="ko-KR" sz="1300" b="1">
                <a:solidFill>
                  <a:schemeClr val="lt1"/>
                </a:solidFill>
                <a:latin typeface="+mn-ea"/>
              </a:rPr>
              <a:t>20</a:t>
            </a:r>
            <a:r>
              <a:rPr lang="ko-KR" altLang="en-US" sz="1300" b="1">
                <a:solidFill>
                  <a:schemeClr val="lt1"/>
                </a:solidFill>
                <a:latin typeface="+mn-ea"/>
              </a:rPr>
              <a:t>여개의 센터를 통한 신속한 서비스</a:t>
            </a:r>
          </a:p>
        </p:txBody>
      </p:sp>
      <p:grpSp>
        <p:nvGrpSpPr>
          <p:cNvPr id="49" name="그룹 48"/>
          <p:cNvGrpSpPr/>
          <p:nvPr/>
        </p:nvGrpSpPr>
        <p:grpSpPr>
          <a:xfrm>
            <a:off x="547528" y="1526807"/>
            <a:ext cx="4126002" cy="4755821"/>
            <a:chOff x="1012205" y="1490824"/>
            <a:chExt cx="4126002" cy="4755821"/>
          </a:xfrm>
        </p:grpSpPr>
        <p:sp>
          <p:nvSpPr>
            <p:cNvPr id="48" name="순서도: 처리 47"/>
            <p:cNvSpPr/>
            <p:nvPr/>
          </p:nvSpPr>
          <p:spPr>
            <a:xfrm>
              <a:off x="1037166" y="1493132"/>
              <a:ext cx="4101041" cy="4736041"/>
            </a:xfrm>
            <a:prstGeom prst="flowChartProcess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1">
                <a:shade val="2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538851" y="1490824"/>
              <a:ext cx="3109146" cy="4755821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  <p:cxnSp>
          <p:nvCxnSpPr>
            <p:cNvPr id="3" name="직선 화살표 연결선 2"/>
            <p:cNvCxnSpPr>
              <a:stCxn id="4" idx="3"/>
            </p:cNvCxnSpPr>
            <p:nvPr/>
          </p:nvCxnSpPr>
          <p:spPr>
            <a:xfrm>
              <a:off x="2013328" y="1956192"/>
              <a:ext cx="539010" cy="41240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tailEnd type="oval"/>
            </a:ln>
            <a:effectLst/>
          </p:spPr>
        </p:cxnSp>
        <p:sp>
          <p:nvSpPr>
            <p:cNvPr id="4" name="직사각형 3"/>
            <p:cNvSpPr/>
            <p:nvPr/>
          </p:nvSpPr>
          <p:spPr>
            <a:xfrm>
              <a:off x="1057540" y="1834664"/>
              <a:ext cx="955788" cy="243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1000" b="1">
                  <a:latin typeface="맑은 고딕"/>
                  <a:ea typeface="맑은 고딕"/>
                </a:rPr>
                <a:t>경기북부센터</a:t>
              </a:r>
            </a:p>
          </p:txBody>
        </p:sp>
        <p:cxnSp>
          <p:nvCxnSpPr>
            <p:cNvPr id="5" name="직선 화살표 연결선 4"/>
            <p:cNvCxnSpPr>
              <a:stCxn id="6" idx="3"/>
            </p:cNvCxnSpPr>
            <p:nvPr/>
          </p:nvCxnSpPr>
          <p:spPr>
            <a:xfrm flipV="1">
              <a:off x="1967996" y="2807135"/>
              <a:ext cx="768598" cy="5636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tailEnd type="oval"/>
            </a:ln>
            <a:effectLst/>
          </p:spPr>
        </p:cxnSp>
        <p:sp>
          <p:nvSpPr>
            <p:cNvPr id="6" name="직사각형 5"/>
            <p:cNvSpPr/>
            <p:nvPr/>
          </p:nvSpPr>
          <p:spPr>
            <a:xfrm>
              <a:off x="1012205" y="2741799"/>
              <a:ext cx="955791" cy="243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1000" b="1">
                  <a:latin typeface="맑은 고딕"/>
                  <a:ea typeface="맑은 고딕"/>
                </a:rPr>
                <a:t>경기중부센터</a:t>
              </a: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1033806" y="5009517"/>
              <a:ext cx="955791" cy="242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1000" b="1">
                  <a:latin typeface="맑은 고딕"/>
                  <a:ea typeface="맑은 고딕"/>
                </a:rPr>
                <a:t>광주전남센터</a:t>
              </a:r>
            </a:p>
          </p:txBody>
        </p:sp>
        <p:cxnSp>
          <p:nvCxnSpPr>
            <p:cNvPr id="8" name="직선 화살표 연결선 7"/>
            <p:cNvCxnSpPr>
              <a:stCxn id="9" idx="1"/>
            </p:cNvCxnSpPr>
            <p:nvPr/>
          </p:nvCxnSpPr>
          <p:spPr>
            <a:xfrm rot="10800000" flipV="1">
              <a:off x="3184652" y="1804169"/>
              <a:ext cx="815239" cy="68352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tailEnd type="oval"/>
            </a:ln>
            <a:effectLst/>
          </p:spPr>
        </p:cxnSp>
        <p:sp>
          <p:nvSpPr>
            <p:cNvPr id="9" name="직사각형 8"/>
            <p:cNvSpPr/>
            <p:nvPr/>
          </p:nvSpPr>
          <p:spPr>
            <a:xfrm>
              <a:off x="3999891" y="1682885"/>
              <a:ext cx="692575" cy="242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1000" b="1">
                  <a:latin typeface="맑은 고딕"/>
                  <a:ea typeface="맑은 고딕"/>
                </a:rPr>
                <a:t>강원센터</a:t>
              </a:r>
            </a:p>
          </p:txBody>
        </p:sp>
        <p:cxnSp>
          <p:nvCxnSpPr>
            <p:cNvPr id="10" name="직선 화살표 연결선 9"/>
            <p:cNvCxnSpPr>
              <a:stCxn id="7" idx="3"/>
            </p:cNvCxnSpPr>
            <p:nvPr/>
          </p:nvCxnSpPr>
          <p:spPr>
            <a:xfrm flipV="1">
              <a:off x="1989597" y="4852930"/>
              <a:ext cx="382427" cy="2779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tailEnd type="oval"/>
            </a:ln>
            <a:effectLst/>
          </p:spPr>
        </p:cxnSp>
        <p:cxnSp>
          <p:nvCxnSpPr>
            <p:cNvPr id="11" name="직선 화살표 연결선 10"/>
            <p:cNvCxnSpPr>
              <a:stCxn id="12" idx="3"/>
            </p:cNvCxnSpPr>
            <p:nvPr/>
          </p:nvCxnSpPr>
          <p:spPr>
            <a:xfrm flipV="1">
              <a:off x="1729429" y="3428999"/>
              <a:ext cx="611465" cy="12097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tailEnd type="oval"/>
            </a:ln>
            <a:effectLst/>
          </p:spPr>
        </p:cxnSp>
        <p:sp>
          <p:nvSpPr>
            <p:cNvPr id="12" name="직사각형 11"/>
            <p:cNvSpPr/>
            <p:nvPr/>
          </p:nvSpPr>
          <p:spPr>
            <a:xfrm>
              <a:off x="1036853" y="3429000"/>
              <a:ext cx="692576" cy="2419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1000" b="1">
                  <a:latin typeface="맑은 고딕"/>
                  <a:ea typeface="맑은 고딕"/>
                </a:rPr>
                <a:t>충남센터</a:t>
              </a:r>
            </a:p>
          </p:txBody>
        </p:sp>
        <p:cxnSp>
          <p:nvCxnSpPr>
            <p:cNvPr id="13" name="직선 화살표 연결선 12"/>
            <p:cNvCxnSpPr>
              <a:stCxn id="15" idx="1"/>
            </p:cNvCxnSpPr>
            <p:nvPr/>
          </p:nvCxnSpPr>
          <p:spPr>
            <a:xfrm rot="10800000">
              <a:off x="3729613" y="4723728"/>
              <a:ext cx="414253" cy="21640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tailEnd type="oval"/>
            </a:ln>
            <a:effectLst/>
          </p:spPr>
        </p:cxnSp>
        <p:cxnSp>
          <p:nvCxnSpPr>
            <p:cNvPr id="14" name="직선 화살표 연결선 13"/>
            <p:cNvCxnSpPr>
              <a:stCxn id="16" idx="1"/>
            </p:cNvCxnSpPr>
            <p:nvPr/>
          </p:nvCxnSpPr>
          <p:spPr>
            <a:xfrm rot="10800000" flipV="1">
              <a:off x="4018778" y="4140157"/>
              <a:ext cx="241646" cy="18747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tailEnd type="oval"/>
            </a:ln>
            <a:effectLst/>
          </p:spPr>
        </p:cxnSp>
        <p:sp>
          <p:nvSpPr>
            <p:cNvPr id="15" name="직사각형 14"/>
            <p:cNvSpPr/>
            <p:nvPr/>
          </p:nvSpPr>
          <p:spPr>
            <a:xfrm>
              <a:off x="4143865" y="4818613"/>
              <a:ext cx="955791" cy="2430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1000" b="1">
                  <a:latin typeface="맑은 고딕"/>
                  <a:ea typeface="맑은 고딕"/>
                </a:rPr>
                <a:t>부산서부센터</a:t>
              </a: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4260423" y="4018546"/>
              <a:ext cx="692577" cy="24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1000" b="1">
                  <a:latin typeface="맑은 고딕"/>
                  <a:ea typeface="맑은 고딕"/>
                </a:rPr>
                <a:t>울산센터</a:t>
              </a:r>
            </a:p>
          </p:txBody>
        </p:sp>
        <p:cxnSp>
          <p:nvCxnSpPr>
            <p:cNvPr id="17" name="직선 화살표 연결선 16"/>
            <p:cNvCxnSpPr>
              <a:stCxn id="18" idx="1"/>
            </p:cNvCxnSpPr>
            <p:nvPr/>
          </p:nvCxnSpPr>
          <p:spPr>
            <a:xfrm rot="10800000" flipV="1">
              <a:off x="3368730" y="3139593"/>
              <a:ext cx="750825" cy="68749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tailEnd type="oval"/>
            </a:ln>
            <a:effectLst/>
          </p:spPr>
        </p:cxnSp>
        <p:sp>
          <p:nvSpPr>
            <p:cNvPr id="18" name="직사각형 17"/>
            <p:cNvSpPr/>
            <p:nvPr/>
          </p:nvSpPr>
          <p:spPr>
            <a:xfrm>
              <a:off x="4119555" y="3017756"/>
              <a:ext cx="955788" cy="243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1000" b="1">
                  <a:latin typeface="맑은 고딕"/>
                  <a:ea typeface="맑은 고딕"/>
                </a:rPr>
                <a:t>경북북부센터</a:t>
              </a:r>
            </a:p>
          </p:txBody>
        </p:sp>
        <p:cxnSp>
          <p:nvCxnSpPr>
            <p:cNvPr id="19" name="직선 화살표 연결선 18"/>
            <p:cNvCxnSpPr>
              <a:stCxn id="20" idx="3"/>
            </p:cNvCxnSpPr>
            <p:nvPr/>
          </p:nvCxnSpPr>
          <p:spPr>
            <a:xfrm flipV="1">
              <a:off x="1735203" y="4204108"/>
              <a:ext cx="817135" cy="37747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tailEnd type="oval"/>
            </a:ln>
            <a:effectLst/>
          </p:spPr>
        </p:cxnSp>
        <p:sp>
          <p:nvSpPr>
            <p:cNvPr id="20" name="직사각형 19"/>
            <p:cNvSpPr/>
            <p:nvPr/>
          </p:nvSpPr>
          <p:spPr>
            <a:xfrm>
              <a:off x="1042628" y="4459713"/>
              <a:ext cx="692575" cy="243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1000" b="1">
                  <a:latin typeface="맑은 고딕"/>
                  <a:ea typeface="맑은 고딕"/>
                </a:rPr>
                <a:t>전북센터</a:t>
              </a:r>
            </a:p>
          </p:txBody>
        </p:sp>
        <p:cxnSp>
          <p:nvCxnSpPr>
            <p:cNvPr id="21" name="직선 화살표 연결선 20"/>
            <p:cNvCxnSpPr>
              <a:stCxn id="22" idx="1"/>
            </p:cNvCxnSpPr>
            <p:nvPr/>
          </p:nvCxnSpPr>
          <p:spPr>
            <a:xfrm rot="10800000" flipV="1">
              <a:off x="3006328" y="2283891"/>
              <a:ext cx="1020629" cy="99747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tailEnd type="oval"/>
            </a:ln>
            <a:effectLst/>
          </p:spPr>
        </p:cxnSp>
        <p:sp>
          <p:nvSpPr>
            <p:cNvPr id="22" name="직사각형 21"/>
            <p:cNvSpPr/>
            <p:nvPr/>
          </p:nvSpPr>
          <p:spPr>
            <a:xfrm>
              <a:off x="4026957" y="2162904"/>
              <a:ext cx="692577" cy="2419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1000" b="1">
                  <a:latin typeface="맑은 고딕"/>
                  <a:ea typeface="맑은 고딕"/>
                </a:rPr>
                <a:t>충북센터</a:t>
              </a:r>
            </a:p>
          </p:txBody>
        </p:sp>
        <p:cxnSp>
          <p:nvCxnSpPr>
            <p:cNvPr id="24" name="직선 화살표 연결선 63"/>
            <p:cNvCxnSpPr>
              <a:stCxn id="25" idx="1"/>
            </p:cNvCxnSpPr>
            <p:nvPr/>
          </p:nvCxnSpPr>
          <p:spPr>
            <a:xfrm rot="16200000" flipV="1">
              <a:off x="3309194" y="4796474"/>
              <a:ext cx="620864" cy="50420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tailEnd type="oval"/>
            </a:ln>
            <a:effectLst/>
          </p:spPr>
        </p:cxnSp>
        <p:sp>
          <p:nvSpPr>
            <p:cNvPr id="25" name="직사각형 65"/>
            <p:cNvSpPr/>
            <p:nvPr/>
          </p:nvSpPr>
          <p:spPr>
            <a:xfrm>
              <a:off x="3871727" y="5237267"/>
              <a:ext cx="766605" cy="2434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1000" b="1">
                  <a:latin typeface="맑은 고딕"/>
                  <a:ea typeface="맑은 고딕"/>
                </a:rPr>
                <a:t>경남</a:t>
              </a:r>
              <a:r>
                <a:rPr lang="en-US" altLang="ko-KR" sz="1000" b="1">
                  <a:latin typeface="맑은 고딕"/>
                  <a:ea typeface="맑은 고딕"/>
                </a:rPr>
                <a:t>2</a:t>
              </a:r>
              <a:r>
                <a:rPr lang="ko-KR" altLang="en-US" sz="1000" b="1">
                  <a:latin typeface="맑은 고딕"/>
                  <a:ea typeface="맑은 고딕"/>
                </a:rPr>
                <a:t>센터</a:t>
              </a:r>
            </a:p>
          </p:txBody>
        </p:sp>
        <p:sp>
          <p:nvSpPr>
            <p:cNvPr id="26" name="직사각형 54"/>
            <p:cNvSpPr/>
            <p:nvPr/>
          </p:nvSpPr>
          <p:spPr>
            <a:xfrm>
              <a:off x="1047180" y="2333711"/>
              <a:ext cx="692579" cy="2431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1000" b="1">
                  <a:latin typeface="맑은 고딕"/>
                  <a:ea typeface="맑은 고딕"/>
                </a:rPr>
                <a:t>인천센터</a:t>
              </a:r>
            </a:p>
          </p:txBody>
        </p:sp>
        <p:cxnSp>
          <p:nvCxnSpPr>
            <p:cNvPr id="27" name="직선 화살표 연결선 53"/>
            <p:cNvCxnSpPr>
              <a:stCxn id="26" idx="3"/>
            </p:cNvCxnSpPr>
            <p:nvPr/>
          </p:nvCxnSpPr>
          <p:spPr>
            <a:xfrm>
              <a:off x="1739759" y="2455306"/>
              <a:ext cx="343228" cy="16676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tailEnd type="oval"/>
            </a:ln>
            <a:effectLst/>
          </p:spPr>
        </p:cxnSp>
        <p:cxnSp>
          <p:nvCxnSpPr>
            <p:cNvPr id="28" name="직선 화살표 연결선 61"/>
            <p:cNvCxnSpPr>
              <a:stCxn id="29" idx="3"/>
            </p:cNvCxnSpPr>
            <p:nvPr/>
          </p:nvCxnSpPr>
          <p:spPr>
            <a:xfrm flipV="1">
              <a:off x="1752841" y="3711143"/>
              <a:ext cx="983753" cy="32251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tailEnd type="oval"/>
            </a:ln>
            <a:effectLst/>
          </p:spPr>
        </p:cxnSp>
        <p:sp>
          <p:nvSpPr>
            <p:cNvPr id="29" name="직사각형 62"/>
            <p:cNvSpPr/>
            <p:nvPr/>
          </p:nvSpPr>
          <p:spPr>
            <a:xfrm>
              <a:off x="1060265" y="3911950"/>
              <a:ext cx="692576" cy="2434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1000" b="1">
                  <a:latin typeface="맑은 고딕"/>
                  <a:ea typeface="맑은 고딕"/>
                </a:rPr>
                <a:t>대전센터</a:t>
              </a:r>
            </a:p>
          </p:txBody>
        </p:sp>
        <p:cxnSp>
          <p:nvCxnSpPr>
            <p:cNvPr id="30" name="직선 화살표 연결선 63"/>
            <p:cNvCxnSpPr>
              <a:stCxn id="31" idx="1"/>
            </p:cNvCxnSpPr>
            <p:nvPr/>
          </p:nvCxnSpPr>
          <p:spPr>
            <a:xfrm rot="10800000" flipV="1">
              <a:off x="3929763" y="4537429"/>
              <a:ext cx="205283" cy="416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tailEnd type="oval"/>
            </a:ln>
            <a:effectLst/>
          </p:spPr>
        </p:cxnSp>
        <p:sp>
          <p:nvSpPr>
            <p:cNvPr id="31" name="직사각형 65"/>
            <p:cNvSpPr/>
            <p:nvPr/>
          </p:nvSpPr>
          <p:spPr>
            <a:xfrm>
              <a:off x="4135046" y="4416433"/>
              <a:ext cx="955789" cy="241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1000" b="1">
                  <a:latin typeface="맑은 고딕"/>
                  <a:ea typeface="맑은 고딕"/>
                </a:rPr>
                <a:t>부산동부센터</a:t>
              </a:r>
            </a:p>
          </p:txBody>
        </p:sp>
        <p:cxnSp>
          <p:nvCxnSpPr>
            <p:cNvPr id="32" name="직선 화살표 연결선 67"/>
            <p:cNvCxnSpPr>
              <a:stCxn id="33" idx="1"/>
            </p:cNvCxnSpPr>
            <p:nvPr/>
          </p:nvCxnSpPr>
          <p:spPr>
            <a:xfrm rot="5400000">
              <a:off x="3808807" y="3734920"/>
              <a:ext cx="352555" cy="31877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tailEnd type="oval"/>
            </a:ln>
            <a:effectLst/>
          </p:spPr>
        </p:cxnSp>
        <p:sp>
          <p:nvSpPr>
            <p:cNvPr id="33" name="직사각형 68"/>
            <p:cNvSpPr/>
            <p:nvPr/>
          </p:nvSpPr>
          <p:spPr>
            <a:xfrm>
              <a:off x="4144473" y="3596790"/>
              <a:ext cx="955791" cy="2424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1000" b="1">
                  <a:latin typeface="맑은 고딕"/>
                  <a:ea typeface="맑은 고딕"/>
                </a:rPr>
                <a:t>경북남부센터</a:t>
              </a:r>
            </a:p>
          </p:txBody>
        </p:sp>
        <p:cxnSp>
          <p:nvCxnSpPr>
            <p:cNvPr id="34" name="직선 화살표 연결선 63"/>
            <p:cNvCxnSpPr>
              <a:stCxn id="35" idx="0"/>
            </p:cNvCxnSpPr>
            <p:nvPr/>
          </p:nvCxnSpPr>
          <p:spPr>
            <a:xfrm rot="16200000" flipV="1">
              <a:off x="2845066" y="5081361"/>
              <a:ext cx="787038" cy="27284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tailEnd type="oval"/>
            </a:ln>
            <a:effectLst/>
          </p:spPr>
        </p:cxnSp>
        <p:sp>
          <p:nvSpPr>
            <p:cNvPr id="35" name="직사각형 65"/>
            <p:cNvSpPr/>
            <p:nvPr/>
          </p:nvSpPr>
          <p:spPr>
            <a:xfrm>
              <a:off x="2991704" y="5611301"/>
              <a:ext cx="766605" cy="241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1000" b="1">
                  <a:latin typeface="맑은 고딕"/>
                  <a:ea typeface="맑은 고딕"/>
                </a:rPr>
                <a:t>경남</a:t>
              </a:r>
              <a:r>
                <a:rPr lang="en-US" altLang="ko-KR" sz="1000" b="1">
                  <a:latin typeface="맑은 고딕"/>
                  <a:ea typeface="맑은 고딕"/>
                </a:rPr>
                <a:t>1</a:t>
              </a:r>
              <a:r>
                <a:rPr lang="ko-KR" altLang="en-US" sz="1000" b="1">
                  <a:latin typeface="맑은 고딕"/>
                  <a:ea typeface="맑은 고딕"/>
                </a:rPr>
                <a:t>센터</a:t>
              </a:r>
            </a:p>
          </p:txBody>
        </p:sp>
        <p:cxnSp>
          <p:nvCxnSpPr>
            <p:cNvPr id="36" name="직선 화살표 연결선 55"/>
            <p:cNvCxnSpPr>
              <a:stCxn id="37" idx="3"/>
            </p:cNvCxnSpPr>
            <p:nvPr/>
          </p:nvCxnSpPr>
          <p:spPr>
            <a:xfrm flipV="1">
              <a:off x="1971958" y="3077283"/>
              <a:ext cx="551386" cy="9088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tailEnd type="oval"/>
            </a:ln>
            <a:effectLst/>
          </p:spPr>
        </p:cxnSp>
        <p:sp>
          <p:nvSpPr>
            <p:cNvPr id="37" name="직사각형 56"/>
            <p:cNvSpPr/>
            <p:nvPr/>
          </p:nvSpPr>
          <p:spPr>
            <a:xfrm>
              <a:off x="1016167" y="3046687"/>
              <a:ext cx="955791" cy="242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ko-KR" altLang="en-US" sz="1000" b="1">
                  <a:latin typeface="맑은 고딕"/>
                  <a:ea typeface="맑은 고딕"/>
                </a:rPr>
                <a:t>경기남부센터</a:t>
              </a:r>
            </a:p>
          </p:txBody>
        </p:sp>
      </p:grpSp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3"/>
          <a:srcRect t="3060" b="6140"/>
          <a:stretch>
            <a:fillRect/>
          </a:stretch>
        </p:blipFill>
        <p:spPr>
          <a:xfrm>
            <a:off x="4953000" y="1532804"/>
            <a:ext cx="2185921" cy="3986950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4"/>
          <a:srcRect t="3060" b="6140"/>
          <a:stretch>
            <a:fillRect/>
          </a:stretch>
        </p:blipFill>
        <p:spPr>
          <a:xfrm>
            <a:off x="7166976" y="1521335"/>
            <a:ext cx="2246361" cy="4001368"/>
          </a:xfrm>
          <a:prstGeom prst="rect">
            <a:avLst/>
          </a:prstGeom>
        </p:spPr>
      </p:pic>
      <p:sp>
        <p:nvSpPr>
          <p:cNvPr id="42" name="직사각형 41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Competitive Advantage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45" name="TextBox 22"/>
          <p:cNvSpPr txBox="1"/>
          <p:nvPr/>
        </p:nvSpPr>
        <p:spPr>
          <a:xfrm>
            <a:off x="5444977" y="978806"/>
            <a:ext cx="3430701" cy="384891"/>
          </a:xfrm>
          <a:prstGeom prst="rect">
            <a:avLst/>
          </a:prstGeom>
          <a:solidFill>
            <a:srgbClr val="0E2000">
              <a:alpha val="100000"/>
            </a:srgbClr>
          </a:solidFill>
        </p:spPr>
        <p:txBody>
          <a:bodyPr wrap="square">
            <a:spAutoFit/>
          </a:bodyPr>
          <a:lstStyle/>
          <a:p>
            <a:pPr marL="0" indent="0" algn="ctr" defTabSz="457200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300" b="1" i="0" u="none" strike="noStrike" kern="1200" cap="none" spc="0" normalizeH="0" baseline="0">
                <a:solidFill>
                  <a:srgbClr val="FFFFFF"/>
                </a:solidFill>
                <a:latin typeface="Calibri"/>
              </a:rPr>
              <a:t>카카오채널 실시간 채팅서비스</a:t>
            </a:r>
          </a:p>
        </p:txBody>
      </p:sp>
      <p:sp>
        <p:nvSpPr>
          <p:cNvPr id="47" name="TextBox 1"/>
          <p:cNvSpPr txBox="1"/>
          <p:nvPr/>
        </p:nvSpPr>
        <p:spPr>
          <a:xfrm>
            <a:off x="1929800" y="282822"/>
            <a:ext cx="54357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5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</a:rPr>
              <a:t>전국 </a:t>
            </a:r>
            <a:r>
              <a:rPr kumimoji="0" lang="en-US" altLang="ko-KR" sz="15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</a:rPr>
              <a:t>20</a:t>
            </a:r>
            <a:r>
              <a:rPr kumimoji="0" lang="ko-KR" altLang="en-US" sz="15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</a:rPr>
              <a:t>여개 센터 구축 </a:t>
            </a:r>
            <a:r>
              <a:rPr kumimoji="0" lang="en-US" altLang="ko-KR" sz="15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</a:rPr>
              <a:t>/ </a:t>
            </a:r>
            <a:r>
              <a:rPr kumimoji="0" lang="ko-KR" altLang="en-US" sz="15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</a:rPr>
              <a:t>카카오채널 실시간 채팅서비스</a:t>
            </a:r>
            <a:endParaRPr kumimoji="0" lang="en-US" altLang="ko-KR" sz="1500" b="1" i="0" u="none" strike="noStrike" kern="1200" cap="none" spc="0" normalizeH="0" baseline="0" dirty="0">
              <a:solidFill>
                <a:srgbClr val="000000"/>
              </a:solidFill>
              <a:latin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1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Efficiency</a:t>
            </a:r>
            <a:endParaRPr lang="en-US" altLang="ko-KR" sz="11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317692" y="2682849"/>
            <a:ext cx="1262217" cy="3391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12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싱글 디스크</a:t>
            </a:r>
            <a:endParaRPr kumimoji="0" lang="en-US" altLang="ko-KR" sz="1200" b="0" i="0" u="none" strike="noStrike" kern="1200" cap="none" spc="0" normalizeH="0" baseline="0"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251735" y="2682848"/>
            <a:ext cx="1262217" cy="3391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12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습건식 청소기</a:t>
            </a:r>
            <a:endParaRPr kumimoji="0" lang="en-US" altLang="ko-KR" sz="1200" b="0" i="0" u="none" strike="noStrike" kern="1200" cap="none" spc="0" normalizeH="0" baseline="0"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664733" y="2654565"/>
            <a:ext cx="1752065" cy="3391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12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보행형 습식 청소차 </a:t>
            </a:r>
            <a:r>
              <a:rPr kumimoji="0" lang="en-US" altLang="ko-KR" sz="12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S3</a:t>
            </a:r>
            <a:endParaRPr kumimoji="0" lang="en-US" altLang="ko-KR" sz="1200" b="0" i="0" u="none" strike="noStrike" kern="1200" cap="none" spc="0" normalizeH="0" baseline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7" name="등호 8"/>
          <p:cNvSpPr/>
          <p:nvPr/>
        </p:nvSpPr>
        <p:spPr>
          <a:xfrm>
            <a:off x="5240867" y="1827717"/>
            <a:ext cx="439843" cy="381000"/>
          </a:xfrm>
          <a:prstGeom prst="mathEqual">
            <a:avLst>
              <a:gd name="adj1" fmla="val 9520"/>
              <a:gd name="adj2" fmla="val 2776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flipH="1">
            <a:off x="6521002" y="1055574"/>
            <a:ext cx="1895796" cy="172575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94827" y="1023955"/>
            <a:ext cx="3371429" cy="176190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010383" y="854120"/>
            <a:ext cx="561905" cy="82857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193921" y="853252"/>
            <a:ext cx="561905" cy="828571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2381484" y="853252"/>
            <a:ext cx="561905" cy="8285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1200" y="3087517"/>
            <a:ext cx="8547993" cy="339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12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동일 면적을 기존 싱글 디스크와 청소기로 청소하는 경우와 비교하여 </a:t>
            </a:r>
            <a:r>
              <a:rPr kumimoji="0" lang="en-US" altLang="ko-KR" sz="12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5</a:t>
            </a:r>
            <a:r>
              <a:rPr kumimoji="0" lang="ko-KR" altLang="en-US" sz="12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년 기준 약 </a:t>
            </a:r>
            <a:r>
              <a:rPr kumimoji="0" lang="en-US" altLang="ko-KR" sz="12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3</a:t>
            </a:r>
            <a:r>
              <a:rPr kumimoji="0" lang="ko-KR" altLang="en-US" sz="12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분의 </a:t>
            </a:r>
            <a:r>
              <a:rPr kumimoji="0" lang="en-US" altLang="ko-KR" sz="12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1</a:t>
            </a:r>
            <a:r>
              <a:rPr kumimoji="0" lang="ko-KR" altLang="en-US" sz="12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의 비용으로 청소가 가능합니다</a:t>
            </a:r>
            <a:r>
              <a:rPr kumimoji="0" lang="en-US" altLang="ko-KR" sz="12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.</a:t>
            </a:r>
            <a:endParaRPr kumimoji="0" lang="ko-KR" altLang="en-US" sz="1200" b="0" i="0" u="none" strike="noStrike" kern="1200" cap="none" spc="0" normalizeH="0" baseline="0"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14" name="등호 14"/>
          <p:cNvSpPr/>
          <p:nvPr/>
        </p:nvSpPr>
        <p:spPr>
          <a:xfrm>
            <a:off x="5240866" y="4770391"/>
            <a:ext cx="439843" cy="381000"/>
          </a:xfrm>
          <a:prstGeom prst="mathEqual">
            <a:avLst>
              <a:gd name="adj1" fmla="val 9520"/>
              <a:gd name="adj2" fmla="val 2776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572288" y="5994320"/>
            <a:ext cx="1752065" cy="3441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12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탑승형 습식 청소차 </a:t>
            </a:r>
            <a:r>
              <a:rPr kumimoji="0" lang="en-US" altLang="ko-KR" sz="12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S5</a:t>
            </a:r>
            <a:endParaRPr kumimoji="0" lang="en-US" altLang="ko-KR" sz="1200" b="0" i="0" u="none" strike="noStrike" kern="1200" cap="none" spc="0" normalizeH="0" baseline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76460" y="5994319"/>
            <a:ext cx="4966680" cy="3391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12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보행형 대비 탑승형 청소장비는 주행속도 </a:t>
            </a:r>
            <a:r>
              <a:rPr kumimoji="0" lang="en-US" altLang="ko-KR" sz="12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2</a:t>
            </a:r>
            <a:r>
              <a:rPr kumimoji="0" lang="ko-KR" altLang="en-US" sz="12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배</a:t>
            </a:r>
            <a:endParaRPr kumimoji="0" lang="en-US" altLang="ko-KR" sz="1200" b="1" i="0" u="none" strike="noStrike" kern="1200" cap="none" spc="0" normalizeH="0" baseline="0"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6338447" y="3704730"/>
            <a:ext cx="2216164" cy="2537556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flipH="1">
            <a:off x="1022102" y="4268561"/>
            <a:ext cx="1895796" cy="1725759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flipH="1">
            <a:off x="2849677" y="4210096"/>
            <a:ext cx="1895796" cy="1725759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056734" y="3544585"/>
            <a:ext cx="561905" cy="828571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927456" y="3544585"/>
            <a:ext cx="561905" cy="828571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2728606" y="3544585"/>
            <a:ext cx="561905" cy="8285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FE9D347-810B-4F16-9F17-EF24D46663E5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500" b="1" dirty="0">
                <a:latin typeface="+mn-ea"/>
              </a:rPr>
              <a:t>청소장비 효율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73116" y="3153173"/>
            <a:ext cx="4966680" cy="3391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12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보행형 대비 탑승형 청소장비는 청소폭 </a:t>
            </a:r>
            <a:r>
              <a:rPr kumimoji="0" lang="en-US" altLang="ko-KR" sz="12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2</a:t>
            </a:r>
            <a:r>
              <a:rPr kumimoji="0" lang="ko-KR" altLang="en-US" sz="12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배</a:t>
            </a:r>
            <a:r>
              <a:rPr kumimoji="0" lang="en-US" altLang="ko-KR" sz="12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, </a:t>
            </a:r>
            <a:r>
              <a:rPr kumimoji="0" lang="ko-KR" altLang="en-US" sz="12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주행속도 </a:t>
            </a:r>
            <a:r>
              <a:rPr kumimoji="0" lang="en-US" altLang="ko-KR" sz="12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2</a:t>
            </a:r>
            <a:r>
              <a:rPr kumimoji="0" lang="ko-KR" altLang="en-US" sz="12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배 이상</a:t>
            </a:r>
            <a:endParaRPr kumimoji="0" lang="en-US" altLang="ko-KR" sz="1200" b="1" i="0" u="none" strike="noStrike" kern="1200" cap="none" spc="0" normalizeH="0" baseline="0"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82734" y="1598424"/>
            <a:ext cx="1800563" cy="159360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809675" y="1635771"/>
            <a:ext cx="1800563" cy="159360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857092" y="1646814"/>
            <a:ext cx="1800563" cy="159360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884370" y="1654595"/>
            <a:ext cx="1800563" cy="159360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74760" y="853252"/>
            <a:ext cx="561905" cy="82857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045631" y="853251"/>
            <a:ext cx="561905" cy="82857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155467" y="853252"/>
            <a:ext cx="561905" cy="8285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32216" y="3653893"/>
            <a:ext cx="14308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2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또는</a:t>
            </a:r>
            <a:endParaRPr kumimoji="0" lang="ko-KR" altLang="en-US" sz="2000" b="0" i="0" u="none" strike="noStrike" kern="1200" cap="none" spc="0" normalizeH="0" baseline="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08627" y="4628407"/>
            <a:ext cx="1699813" cy="1946323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746067" y="4628407"/>
            <a:ext cx="1699813" cy="1946323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571143" y="4054003"/>
            <a:ext cx="561905" cy="828571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121110" y="4058586"/>
            <a:ext cx="561905" cy="828571"/>
          </a:xfrm>
          <a:prstGeom prst="rect">
            <a:avLst/>
          </a:prstGeom>
        </p:spPr>
      </p:pic>
      <p:sp>
        <p:nvSpPr>
          <p:cNvPr id="17" name="등호 7"/>
          <p:cNvSpPr/>
          <p:nvPr/>
        </p:nvSpPr>
        <p:spPr>
          <a:xfrm>
            <a:off x="6087542" y="3647374"/>
            <a:ext cx="439843" cy="381000"/>
          </a:xfrm>
          <a:prstGeom prst="mathEqual">
            <a:avLst>
              <a:gd name="adj1" fmla="val 9520"/>
              <a:gd name="adj2" fmla="val 2776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7242641" y="4882574"/>
            <a:ext cx="1901996" cy="3637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12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탑승형 습식 청소차 </a:t>
            </a:r>
            <a:r>
              <a:rPr kumimoji="0" lang="en-US" altLang="ko-KR" sz="12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S7P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579906" y="1980939"/>
            <a:ext cx="561905" cy="828571"/>
          </a:xfrm>
          <a:prstGeom prst="rect">
            <a:avLst/>
          </a:prstGeom>
        </p:spPr>
      </p:pic>
      <p:sp>
        <p:nvSpPr>
          <p:cNvPr id="21" name="직사각형 2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lvl="0">
              <a:defRPr/>
            </a:pPr>
            <a:r>
              <a:rPr lang="en-US" altLang="ko-KR" sz="11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Efficiency</a:t>
            </a:r>
            <a:endParaRPr lang="en-US" altLang="ko-KR" sz="11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500" b="1">
                <a:latin typeface="+mn-ea"/>
              </a:rPr>
              <a:t>청소장비 효율</a:t>
            </a: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193921" y="853252"/>
            <a:ext cx="561905" cy="828571"/>
          </a:xfrm>
          <a:prstGeom prst="rect">
            <a:avLst/>
          </a:prstGeom>
        </p:spPr>
      </p:pic>
      <p:pic>
        <p:nvPicPr>
          <p:cNvPr id="24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6719632" y="2065105"/>
            <a:ext cx="2737567" cy="2727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1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Line up</a:t>
            </a:r>
            <a:endParaRPr lang="en-US" altLang="ko-KR" sz="11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rcRect t="5730" b="5730"/>
          <a:stretch>
            <a:fillRect/>
          </a:stretch>
        </p:blipFill>
        <p:spPr>
          <a:xfrm>
            <a:off x="8056376" y="1308192"/>
            <a:ext cx="1338124" cy="135669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443943" y="1375975"/>
            <a:ext cx="1438582" cy="13095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197" y="2763886"/>
            <a:ext cx="9349803" cy="234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Floor Dr.(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습식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/</a:t>
            </a:r>
            <a:r>
              <a:rPr lang="ko-KR" altLang="en-US" sz="1000">
                <a:solidFill>
                  <a:prstClr val="black"/>
                </a:solidFill>
                <a:latin typeface="+mn-ea"/>
              </a:rPr>
              <a:t>소형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클리너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)    Dr. Orbit(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습식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/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싱글디스크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)    S2(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습식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/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보행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)      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   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S3mini(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습식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/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보행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)       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      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S3(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습식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/</a:t>
            </a:r>
            <a:r>
              <a:rPr lang="ko-KR" altLang="en-US" sz="1000">
                <a:solidFill>
                  <a:prstClr val="black"/>
                </a:solidFill>
                <a:latin typeface="+mn-ea"/>
              </a:rPr>
              <a:t>보행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)               S5(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습식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/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소형탑승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) </a:t>
            </a:r>
            <a:endParaRPr kumimoji="0" lang="en-US" altLang="ko-KR" sz="1000" b="0" i="0" u="none" strike="noStrike" kern="1200" cap="none" spc="0" normalizeH="0" baseline="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63849" y="3809697"/>
            <a:ext cx="1887866" cy="188112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 rot="10800000" flipV="1">
            <a:off x="915109" y="1402938"/>
            <a:ext cx="975925" cy="136094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l="21540" t="920" r="26320" b="4720"/>
          <a:stretch>
            <a:fillRect/>
          </a:stretch>
        </p:blipFill>
        <p:spPr>
          <a:xfrm rot="10800000" flipV="1">
            <a:off x="2444663" y="3847894"/>
            <a:ext cx="1624751" cy="16540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8507" y="5567710"/>
            <a:ext cx="92950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S7P(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자동습식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/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중형탑승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)         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    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S12(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자동습식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/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중대형탑승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)       SSDAM(</a:t>
            </a:r>
            <a:r>
              <a:rPr lang="ko-KR" altLang="en-US" sz="1000">
                <a:solidFill>
                  <a:prstClr val="black"/>
                </a:solidFill>
                <a:latin typeface="+mn-ea"/>
              </a:rPr>
              <a:t>건식</a:t>
            </a:r>
            <a:r>
              <a:rPr lang="en-US" altLang="ko-KR" sz="10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000">
                <a:solidFill>
                  <a:prstClr val="black"/>
                </a:solidFill>
                <a:latin typeface="+mn-ea"/>
              </a:rPr>
              <a:t>무동력보행</a:t>
            </a:r>
            <a:r>
              <a:rPr lang="en-US" altLang="ko-KR" sz="1000">
                <a:solidFill>
                  <a:prstClr val="black"/>
                </a:solidFill>
                <a:latin typeface="+mn-ea"/>
              </a:rPr>
              <a:t>)      </a:t>
            </a:r>
            <a:r>
              <a:rPr lang="ko-KR" altLang="en-US" sz="1000">
                <a:solidFill>
                  <a:prstClr val="black"/>
                </a:solidFill>
                <a:latin typeface="+mn-ea"/>
              </a:rPr>
              <a:t>  </a:t>
            </a:r>
            <a:r>
              <a:rPr lang="en-US" altLang="ko-KR" sz="1000">
                <a:solidFill>
                  <a:prstClr val="black"/>
                </a:solidFill>
                <a:latin typeface="+mn-ea"/>
              </a:rPr>
              <a:t> 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  W12(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건식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/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중형탑승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)          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  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    W15(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건식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/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중대형탑승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)      </a:t>
            </a:r>
            <a:endParaRPr kumimoji="0" lang="en-US" altLang="ko-KR" sz="1000" b="0" i="0" u="none" strike="noStrike" kern="1200" cap="none" spc="0" normalizeH="0" baseline="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7"/>
          <a:srcRect l="18480" r="19670"/>
          <a:stretch>
            <a:fillRect/>
          </a:stretch>
        </p:blipFill>
        <p:spPr>
          <a:xfrm rot="10800000" flipV="1">
            <a:off x="7948796" y="3605209"/>
            <a:ext cx="1593088" cy="2016608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6039240" y="4032434"/>
            <a:ext cx="1505732" cy="158938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 rot="10800000" flipV="1">
            <a:off x="4396987" y="4069999"/>
            <a:ext cx="1271987" cy="149771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0"/>
          <a:srcRect l="23130" r="17840"/>
          <a:stretch>
            <a:fillRect/>
          </a:stretch>
        </p:blipFill>
        <p:spPr>
          <a:xfrm>
            <a:off x="3894766" y="1341202"/>
            <a:ext cx="1058234" cy="14445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86340" y="284829"/>
            <a:ext cx="4124962" cy="313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500" b="1">
                <a:latin typeface="+mn-ea"/>
              </a:rPr>
              <a:t>중소형 청소장비 라인업</a:t>
            </a:r>
            <a:endParaRPr lang="ko-KR" altLang="en-US" sz="1500" b="1">
              <a:latin typeface="+mn-ea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1"/>
          <a:srcRect l="16880" r="18260" b="3740"/>
          <a:stretch>
            <a:fillRect/>
          </a:stretch>
        </p:blipFill>
        <p:spPr>
          <a:xfrm rot="10800000" flipV="1">
            <a:off x="2551920" y="1345435"/>
            <a:ext cx="940658" cy="1396041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2"/>
          <a:stretch>
            <a:fillRect/>
          </a:stretch>
        </p:blipFill>
        <p:spPr>
          <a:xfrm>
            <a:off x="4847166" y="1160347"/>
            <a:ext cx="1617033" cy="1617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500" b="1">
                <a:latin typeface="+mn-ea"/>
              </a:rPr>
              <a:t>대형장비 라인업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1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Line up</a:t>
            </a:r>
            <a:endParaRPr lang="en-US" altLang="ko-KR" sz="11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10802" y="1054119"/>
            <a:ext cx="2946419" cy="2158865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035951" y="1054119"/>
            <a:ext cx="2835454" cy="215886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288485" y="2931738"/>
            <a:ext cx="18875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Atlas</a:t>
            </a:r>
          </a:p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(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자동</a:t>
            </a:r>
            <a:r>
              <a:rPr lang="ko-KR" altLang="en-US" sz="1000">
                <a:solidFill>
                  <a:prstClr val="black"/>
                </a:solidFill>
                <a:latin typeface="+mn-ea"/>
              </a:rPr>
              <a:t>건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식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, </a:t>
            </a:r>
            <a:r>
              <a:rPr lang="ko-KR" altLang="en-US" sz="1000">
                <a:solidFill>
                  <a:prstClr val="black"/>
                </a:solidFill>
                <a:latin typeface="+mn-ea"/>
              </a:rPr>
              <a:t>대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형 탑승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77604" y="2931737"/>
            <a:ext cx="18875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Armadillo 9X</a:t>
            </a:r>
          </a:p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(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자동</a:t>
            </a:r>
            <a:r>
              <a:rPr lang="ko-KR" altLang="en-US" sz="1000">
                <a:solidFill>
                  <a:prstClr val="black"/>
                </a:solidFill>
                <a:latin typeface="+mn-ea"/>
              </a:rPr>
              <a:t>건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식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, </a:t>
            </a:r>
            <a:r>
              <a:rPr lang="ko-KR" altLang="en-US" sz="1000">
                <a:solidFill>
                  <a:prstClr val="black"/>
                </a:solidFill>
                <a:latin typeface="+mn-ea"/>
              </a:rPr>
              <a:t>대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형 탑승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88485" y="5803881"/>
            <a:ext cx="18875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Armadillo 10X</a:t>
            </a:r>
          </a:p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(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자동</a:t>
            </a:r>
            <a:r>
              <a:rPr lang="ko-KR" altLang="en-US" sz="1000">
                <a:solidFill>
                  <a:prstClr val="black"/>
                </a:solidFill>
                <a:latin typeface="+mn-ea"/>
              </a:rPr>
              <a:t>건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식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, </a:t>
            </a:r>
            <a:r>
              <a:rPr lang="ko-KR" altLang="en-US" sz="1000">
                <a:solidFill>
                  <a:prstClr val="black"/>
                </a:solidFill>
                <a:latin typeface="+mn-ea"/>
              </a:rPr>
              <a:t>대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형 탑승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77604" y="5803881"/>
            <a:ext cx="18875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Nautilus 35.5HP</a:t>
            </a:r>
          </a:p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(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자동</a:t>
            </a:r>
            <a:r>
              <a:rPr lang="ko-KR" altLang="en-US" sz="1000">
                <a:solidFill>
                  <a:prstClr val="black"/>
                </a:solidFill>
                <a:latin typeface="+mn-ea"/>
              </a:rPr>
              <a:t>습건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식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, </a:t>
            </a:r>
            <a:r>
              <a:rPr lang="ko-KR" altLang="en-US" sz="1000">
                <a:solidFill>
                  <a:prstClr val="black"/>
                </a:solidFill>
                <a:latin typeface="+mn-ea"/>
              </a:rPr>
              <a:t>대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형 탑승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)</a:t>
            </a: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21540000">
            <a:off x="401326" y="3804532"/>
            <a:ext cx="3565369" cy="2375405"/>
          </a:xfrm>
          <a:prstGeom prst="rect">
            <a:avLst/>
          </a:prstGeom>
        </p:spPr>
      </p:pic>
      <p:pic>
        <p:nvPicPr>
          <p:cNvPr id="28" name="그림 27"/>
          <p:cNvPicPr/>
          <p:nvPr/>
        </p:nvPicPr>
        <p:blipFill rotWithShape="1">
          <a:blip r:embed="rId5">
            <a:lum/>
          </a:blip>
          <a:stretch>
            <a:fillRect/>
          </a:stretch>
        </p:blipFill>
        <p:spPr>
          <a:xfrm>
            <a:off x="5332594" y="3648678"/>
            <a:ext cx="2242748" cy="26871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Profile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61395" y="1005260"/>
            <a:ext cx="3540154" cy="4584010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xmlns:mc="http://schemas.openxmlformats.org/markup-compatibility/2006" xmlns:hp="http://schemas.haansoft.com/office/presentation/8.0" lang="ko-KR" altLang="en-US" sz="2000" b="1" i="1" mc:Ignorable="hp" hp:hslEmbossed="0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</a:rPr>
              <a:t>깨끗한 공간을 위한 기술</a:t>
            </a:r>
            <a:endParaRPr xmlns:mc="http://schemas.openxmlformats.org/markup-compatibility/2006" xmlns:hp="http://schemas.haansoft.com/office/presentation/8.0" lang="ko-KR" altLang="en-US" sz="2000" b="1" i="1" mc:Ignorable="hp" hp:hslEmbossed="0"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+mn-ea"/>
            </a:endParaRPr>
          </a:p>
          <a:p>
            <a:pPr lvl="0">
              <a:defRPr/>
            </a:pPr>
            <a:r>
              <a:rPr xmlns:mc="http://schemas.openxmlformats.org/markup-compatibility/2006" xmlns:hp="http://schemas.haansoft.com/office/presentation/8.0" lang="en-US" altLang="ko-KR" sz="2000" b="1" i="1" mc:Ignorable="hp" hp:hslEmbossed="0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+mn-ea"/>
              </a:rPr>
              <a:t>Technology for clean space</a:t>
            </a:r>
            <a:endParaRPr xmlns:mc="http://schemas.openxmlformats.org/markup-compatibility/2006" xmlns:hp="http://schemas.haansoft.com/office/presentation/8.0" lang="en-US" altLang="ko-KR" sz="2000" b="1" i="1" mc:Ignorable="hp" hp:hslEmbossed="0"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+mn-ea"/>
            </a:endParaRPr>
          </a:p>
          <a:p>
            <a:pPr lvl="0">
              <a:defRPr/>
            </a:pPr>
            <a:endParaRPr lang="en-US" altLang="ko-KR" sz="1500">
              <a:latin typeface="+mn-ea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00">
                <a:latin typeface="+mn-ea"/>
              </a:rPr>
              <a:t>회사명</a:t>
            </a:r>
            <a:r>
              <a:rPr lang="en-US" altLang="ko-KR" sz="1200">
                <a:latin typeface="+mn-ea"/>
              </a:rPr>
              <a:t>: </a:t>
            </a:r>
            <a:r>
              <a:rPr lang="ko-KR" altLang="en-US" sz="1200">
                <a:latin typeface="+mn-ea"/>
              </a:rPr>
              <a:t>주식회사 스페이스 </a:t>
            </a:r>
            <a:r>
              <a:rPr lang="en-US" altLang="ko-KR" sz="1200">
                <a:latin typeface="+mn-ea"/>
              </a:rPr>
              <a:t>(Space Co., Ltd)</a:t>
            </a:r>
            <a:endParaRPr lang="en-US" altLang="ko-KR" sz="1200">
              <a:latin typeface="+mn-ea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00">
                <a:latin typeface="+mn-ea"/>
              </a:rPr>
              <a:t>대표이사</a:t>
            </a:r>
            <a:r>
              <a:rPr lang="en-US" altLang="ko-KR" sz="1200">
                <a:latin typeface="+mn-ea"/>
              </a:rPr>
              <a:t>: </a:t>
            </a:r>
            <a:r>
              <a:rPr lang="ko-KR" altLang="en-US" sz="1200">
                <a:latin typeface="+mn-ea"/>
              </a:rPr>
              <a:t>조 현 행</a:t>
            </a:r>
            <a:r>
              <a:rPr lang="en-US" altLang="ko-KR" sz="1200">
                <a:latin typeface="+mn-ea"/>
              </a:rPr>
              <a:t>, </a:t>
            </a:r>
            <a:r>
              <a:rPr lang="ko-KR" altLang="en-US" sz="1200">
                <a:latin typeface="+mn-ea"/>
              </a:rPr>
              <a:t>임 진 섭</a:t>
            </a:r>
            <a:endParaRPr lang="ko-KR" altLang="en-US" sz="1200">
              <a:latin typeface="+mn-ea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00">
                <a:latin typeface="+mn-ea"/>
              </a:rPr>
              <a:t>본사 및 공장</a:t>
            </a:r>
            <a:r>
              <a:rPr lang="en-US" altLang="ko-KR" sz="1200">
                <a:latin typeface="+mn-ea"/>
              </a:rPr>
              <a:t>: </a:t>
            </a:r>
            <a:r>
              <a:rPr lang="ko-KR" altLang="en-US" sz="1200">
                <a:latin typeface="+mn-ea"/>
              </a:rPr>
              <a:t>인천시 서구 정서진</a:t>
            </a:r>
            <a:r>
              <a:rPr lang="en-US" altLang="ko-KR" sz="1200">
                <a:latin typeface="+mn-ea"/>
              </a:rPr>
              <a:t>8</a:t>
            </a:r>
            <a:r>
              <a:rPr lang="ko-KR" altLang="en-US" sz="1200">
                <a:latin typeface="+mn-ea"/>
              </a:rPr>
              <a:t>로 </a:t>
            </a:r>
            <a:r>
              <a:rPr lang="en-US" altLang="ko-KR" sz="1200">
                <a:latin typeface="+mn-ea"/>
              </a:rPr>
              <a:t>5</a:t>
            </a:r>
            <a:endParaRPr lang="en-US" altLang="ko-KR" sz="1200">
              <a:latin typeface="+mn-ea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00">
                <a:latin typeface="+mn-ea"/>
              </a:rPr>
              <a:t>설립일</a:t>
            </a:r>
            <a:r>
              <a:rPr lang="en-US" altLang="ko-KR" sz="1200">
                <a:latin typeface="+mn-ea"/>
              </a:rPr>
              <a:t>: 2015</a:t>
            </a:r>
            <a:r>
              <a:rPr lang="ko-KR" altLang="en-US" sz="1200">
                <a:latin typeface="+mn-ea"/>
              </a:rPr>
              <a:t>년 </a:t>
            </a:r>
            <a:r>
              <a:rPr lang="en-US" altLang="ko-KR" sz="1200">
                <a:latin typeface="+mn-ea"/>
              </a:rPr>
              <a:t>12</a:t>
            </a:r>
            <a:r>
              <a:rPr lang="ko-KR" altLang="en-US" sz="1200">
                <a:latin typeface="+mn-ea"/>
              </a:rPr>
              <a:t>월 </a:t>
            </a:r>
            <a:r>
              <a:rPr lang="en-US" altLang="ko-KR" sz="1200">
                <a:latin typeface="+mn-ea"/>
              </a:rPr>
              <a:t>22</a:t>
            </a:r>
            <a:r>
              <a:rPr lang="ko-KR" altLang="en-US" sz="1200">
                <a:latin typeface="+mn-ea"/>
              </a:rPr>
              <a:t>일</a:t>
            </a:r>
            <a:endParaRPr lang="ko-KR" altLang="en-US" sz="1200">
              <a:latin typeface="+mn-ea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00">
                <a:latin typeface="+mn-ea"/>
              </a:rPr>
              <a:t>주요품목</a:t>
            </a:r>
            <a:r>
              <a:rPr lang="en-US" altLang="ko-KR" sz="1200">
                <a:latin typeface="+mn-ea"/>
              </a:rPr>
              <a:t>: </a:t>
            </a:r>
            <a:r>
              <a:rPr lang="ko-KR" altLang="en-US" sz="1200">
                <a:latin typeface="+mn-ea"/>
              </a:rPr>
              <a:t>산업용 바닥 청소장비</a:t>
            </a:r>
            <a:endParaRPr lang="ko-KR" altLang="en-US" sz="1200">
              <a:latin typeface="+mn-ea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00">
                <a:latin typeface="+mn-ea"/>
              </a:rPr>
              <a:t>홈페이지</a:t>
            </a:r>
            <a:r>
              <a:rPr lang="en-US" altLang="ko-KR" sz="1200">
                <a:latin typeface="+mn-ea"/>
              </a:rPr>
              <a:t>/</a:t>
            </a:r>
            <a:r>
              <a:rPr lang="ko-KR" altLang="en-US" sz="1200">
                <a:latin typeface="+mn-ea"/>
              </a:rPr>
              <a:t>쇼핑몰</a:t>
            </a:r>
            <a:r>
              <a:rPr lang="en-US" altLang="ko-KR" sz="1200">
                <a:latin typeface="+mn-ea"/>
              </a:rPr>
              <a:t>: </a:t>
            </a:r>
            <a:r>
              <a:rPr lang="en-US" altLang="ko-KR" sz="1200">
                <a:latin typeface="+mn-ea"/>
                <a:hlinkClick r:id="rId2"/>
              </a:rPr>
              <a:t>www.space-dust.com</a:t>
            </a:r>
            <a:endParaRPr lang="en-US" altLang="ko-KR" sz="1200">
              <a:latin typeface="+mn-ea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00">
                <a:latin typeface="+mn-ea"/>
              </a:rPr>
              <a:t>공식블로그</a:t>
            </a:r>
            <a:r>
              <a:rPr lang="en-US" altLang="ko-KR" sz="1200">
                <a:latin typeface="+mn-ea"/>
              </a:rPr>
              <a:t>: </a:t>
            </a:r>
            <a:r>
              <a:rPr lang="en-US" altLang="ko-KR" sz="1200">
                <a:latin typeface="+mn-ea"/>
                <a:hlinkClick r:id="rId3"/>
              </a:rPr>
              <a:t>blog.naver.com/space646</a:t>
            </a:r>
            <a:endParaRPr lang="en-US" altLang="ko-KR" sz="1200">
              <a:latin typeface="+mn-ea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00">
                <a:latin typeface="+mn-ea"/>
              </a:rPr>
              <a:t>카카오톡채널</a:t>
            </a:r>
            <a:r>
              <a:rPr lang="en-US" altLang="ko-KR" sz="1200">
                <a:latin typeface="+mn-ea"/>
              </a:rPr>
              <a:t>: </a:t>
            </a:r>
            <a:r>
              <a:rPr lang="en-US" altLang="ko-KR" sz="1200" b="0" i="0">
                <a:effectLst/>
                <a:latin typeface="+mn-ea"/>
                <a:hlinkClick r:id="rId4"/>
              </a:rPr>
              <a:t>http://pf.kakao.com/_xeKxhhu</a:t>
            </a:r>
            <a:endParaRPr lang="en-US" altLang="ko-KR" sz="1200" b="0" i="0">
              <a:effectLst/>
              <a:latin typeface="+mn-ea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00">
                <a:latin typeface="+mn-ea"/>
              </a:rPr>
              <a:t>콜센터</a:t>
            </a:r>
            <a:r>
              <a:rPr lang="en-US" altLang="ko-KR" sz="1200">
                <a:latin typeface="+mn-ea"/>
              </a:rPr>
              <a:t>: 1522-9833 / </a:t>
            </a:r>
            <a:r>
              <a:rPr lang="ko-KR" altLang="en-US" sz="1200">
                <a:latin typeface="+mn-ea"/>
              </a:rPr>
              <a:t>팩스번호</a:t>
            </a:r>
            <a:r>
              <a:rPr lang="en-US" altLang="ko-KR" sz="1200">
                <a:latin typeface="+mn-ea"/>
              </a:rPr>
              <a:t>: 070-4275-5784</a:t>
            </a:r>
            <a:endParaRPr lang="en-US" altLang="ko-KR" sz="1200">
              <a:latin typeface="+mn-ea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00">
                <a:latin typeface="+mn-ea"/>
              </a:rPr>
              <a:t>대표 이메일</a:t>
            </a:r>
            <a:r>
              <a:rPr lang="en-US" altLang="ko-KR" sz="1200">
                <a:latin typeface="+mn-ea"/>
              </a:rPr>
              <a:t>: space@space-dust.com</a:t>
            </a:r>
            <a:endParaRPr lang="en-US" altLang="ko-KR" sz="1200">
              <a:latin typeface="+mn-ea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/>
          <a:srcRect r="13380"/>
          <a:stretch>
            <a:fillRect/>
          </a:stretch>
        </p:blipFill>
        <p:spPr>
          <a:xfrm>
            <a:off x="4003364" y="3806162"/>
            <a:ext cx="2723805" cy="177233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4001549" y="1818077"/>
            <a:ext cx="2725620" cy="177233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l="4420" r="9080"/>
          <a:stretch>
            <a:fillRect/>
          </a:stretch>
        </p:blipFill>
        <p:spPr>
          <a:xfrm>
            <a:off x="6897718" y="1818077"/>
            <a:ext cx="2723805" cy="177233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8"/>
          <a:srcRect l="8950" t="11010" r="20"/>
          <a:stretch>
            <a:fillRect/>
          </a:stretch>
        </p:blipFill>
        <p:spPr>
          <a:xfrm>
            <a:off x="6897718" y="3806162"/>
            <a:ext cx="2723805" cy="17723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500" b="1">
                <a:latin typeface="+mn-ea"/>
              </a:rPr>
              <a:t>회사소개</a:t>
            </a:r>
            <a:endParaRPr lang="ko-KR" altLang="en-US" sz="1500" b="1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"/>
          <p:cNvSpPr/>
          <p:nvPr/>
        </p:nvSpPr>
        <p:spPr>
          <a:xfrm>
            <a:off x="541158" y="3713964"/>
            <a:ext cx="8798350" cy="2130850"/>
          </a:xfrm>
          <a:prstGeom prst="roundRect">
            <a:avLst>
              <a:gd name="adj" fmla="val 16667"/>
            </a:avLst>
          </a:prstGeom>
          <a:solidFill>
            <a:srgbClr val="ffffff">
              <a:alpha val="100000"/>
            </a:srgbClr>
          </a:solidFill>
          <a:ln w="12700" cap="flat" cmpd="sng" algn="ctr">
            <a:solidFill>
              <a:srgbClr val="ffffff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15" name=""/>
          <p:cNvSpPr/>
          <p:nvPr/>
        </p:nvSpPr>
        <p:spPr>
          <a:xfrm>
            <a:off x="525643" y="988832"/>
            <a:ext cx="8798350" cy="213085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chemeClr val="lt1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500" b="1">
                <a:latin typeface="+mn-ea"/>
              </a:rPr>
              <a:t>제설장비</a:t>
            </a:r>
            <a:r>
              <a:rPr lang="en-US" altLang="ko-KR" sz="1500" b="1">
                <a:latin typeface="+mn-ea"/>
              </a:rPr>
              <a:t>/</a:t>
            </a:r>
            <a:r>
              <a:rPr lang="ko-KR" altLang="en-US" sz="1500" b="1">
                <a:latin typeface="+mn-ea"/>
              </a:rPr>
              <a:t>송풍기 라인업</a:t>
            </a:r>
            <a:endParaRPr lang="ko-KR" altLang="en-US" sz="1500" b="1">
              <a:latin typeface="+mn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1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Line up</a:t>
            </a:r>
            <a:endParaRPr lang="en-US" altLang="ko-KR" sz="11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1918" y="3125248"/>
            <a:ext cx="8282638" cy="235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ko-KR" sz="1000">
                <a:solidFill>
                  <a:prstClr val="black"/>
                </a:solidFill>
                <a:latin typeface="+mn-ea"/>
              </a:rPr>
              <a:t>TK48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(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보행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, 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제설기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)                                   SG110(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보행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, 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제설기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)                                             TK520(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탑승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, </a:t>
            </a:r>
            <a:r>
              <a:rPr kumimoji="0" lang="ko-KR" altLang="en-US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제설기</a:t>
            </a:r>
            <a:r>
              <a:rPr kumimoji="0" lang="en-US" altLang="ko-KR" sz="1000" b="0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)</a:t>
            </a:r>
            <a:endParaRPr kumimoji="0" lang="en-US" altLang="ko-KR" sz="1000" b="0" i="0" u="none" strike="noStrike" kern="1200" cap="none" spc="0" normalizeH="0" baseline="0">
              <a:solidFill>
                <a:prstClr val="black"/>
              </a:solidFill>
              <a:latin typeface="+mn-ea"/>
            </a:endParaRPr>
          </a:p>
        </p:txBody>
      </p:sp>
      <p:grpSp>
        <p:nvGrpSpPr>
          <p:cNvPr id="14" name=""/>
          <p:cNvGrpSpPr/>
          <p:nvPr/>
        </p:nvGrpSpPr>
        <p:grpSpPr>
          <a:xfrm rot="0">
            <a:off x="844773" y="1054117"/>
            <a:ext cx="8187540" cy="2033032"/>
            <a:chOff x="568548" y="1054117"/>
            <a:chExt cx="8187540" cy="2033032"/>
          </a:xfrm>
          <a:solidFill>
            <a:schemeClr val="lt1"/>
          </a:solidFill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568548" y="1054118"/>
              <a:ext cx="2024835" cy="2033031"/>
            </a:xfrm>
            <a:prstGeom prst="rect">
              <a:avLst/>
            </a:prstGeom>
            <a:grpFill/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2998268" y="1054117"/>
              <a:ext cx="2325240" cy="2033031"/>
            </a:xfrm>
            <a:prstGeom prst="rect">
              <a:avLst/>
            </a:prstGeom>
            <a:grpFill/>
          </p:spPr>
        </p:pic>
        <p:pic>
          <p:nvPicPr>
            <p:cNvPr id="5" name="Picture 83"/>
            <p:cNvPicPr>
              <a:picLocks noChangeAspect="1" noChangeArrowheads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5775089" y="1054117"/>
              <a:ext cx="2980999" cy="203303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7" name="Picture 13" descr="580BTS"/>
          <p:cNvPicPr>
            <a:picLocks noChangeAspect="1" noChangeArrowheads="1"/>
          </p:cNvPicPr>
          <p:nvPr/>
        </p:nvPicPr>
        <p:blipFill rotWithShape="1">
          <a:blip r:embed="rId5"/>
          <a:srcRect t="11780" b="17260"/>
          <a:stretch>
            <a:fillRect/>
          </a:stretch>
        </p:blipFill>
        <p:spPr>
          <a:xfrm>
            <a:off x="844773" y="3770852"/>
            <a:ext cx="2327641" cy="20330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440243" y="5851507"/>
            <a:ext cx="82826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ko-KR" sz="1000">
                <a:solidFill>
                  <a:prstClr val="black"/>
                </a:solidFill>
                <a:latin typeface="+mn-ea"/>
              </a:rPr>
              <a:t>580BTS(</a:t>
            </a:r>
            <a:r>
              <a:rPr lang="ko-KR" altLang="en-US" sz="1000">
                <a:solidFill>
                  <a:prstClr val="black"/>
                </a:solidFill>
                <a:latin typeface="+mn-ea"/>
              </a:rPr>
              <a:t>송풍기</a:t>
            </a:r>
            <a:r>
              <a:rPr lang="en-US" altLang="ko-KR" sz="1000">
                <a:solidFill>
                  <a:prstClr val="black"/>
                </a:solidFill>
                <a:latin typeface="+mn-ea"/>
              </a:rPr>
              <a:t>)                                LHJ-7600N(</a:t>
            </a:r>
            <a:r>
              <a:rPr lang="ko-KR" altLang="en-US" sz="1000">
                <a:solidFill>
                  <a:prstClr val="black"/>
                </a:solidFill>
                <a:latin typeface="+mn-ea"/>
              </a:rPr>
              <a:t>브로워</a:t>
            </a:r>
            <a:r>
              <a:rPr lang="en-US" altLang="ko-KR" sz="1000">
                <a:solidFill>
                  <a:prstClr val="black"/>
                </a:solidFill>
                <a:latin typeface="+mn-ea"/>
              </a:rPr>
              <a:t>)                                           LHJ-9500N(</a:t>
            </a:r>
            <a:r>
              <a:rPr lang="ko-KR" altLang="en-US" sz="1000">
                <a:solidFill>
                  <a:prstClr val="black"/>
                </a:solidFill>
                <a:latin typeface="+mn-ea"/>
              </a:rPr>
              <a:t>브로워</a:t>
            </a:r>
            <a:r>
              <a:rPr lang="en-US" altLang="ko-KR" sz="1000">
                <a:solidFill>
                  <a:prstClr val="black"/>
                </a:solidFill>
                <a:latin typeface="+mn-ea"/>
              </a:rPr>
              <a:t>)</a:t>
            </a:r>
            <a:endParaRPr kumimoji="0" lang="en-US" altLang="ko-KR" sz="1000" b="0" i="0" u="none" strike="noStrike" kern="1200" cap="none" spc="0" normalizeH="0" baseline="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12" name="Picture 20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3510163" y="3770852"/>
            <a:ext cx="2647327" cy="20330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457139" y="3770853"/>
            <a:ext cx="2561184" cy="20330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"/>
          <p:cNvSpPr/>
          <p:nvPr/>
        </p:nvSpPr>
        <p:spPr>
          <a:xfrm>
            <a:off x="416645" y="3812160"/>
            <a:ext cx="9053660" cy="1914819"/>
          </a:xfrm>
          <a:prstGeom prst="roundRect">
            <a:avLst>
              <a:gd name="adj" fmla="val 16667"/>
            </a:avLst>
          </a:prstGeom>
          <a:solidFill>
            <a:srgbClr val="ffffff">
              <a:alpha val="100000"/>
            </a:srgbClr>
          </a:solidFill>
          <a:ln w="12700" cap="flat" cmpd="sng" algn="ctr">
            <a:solidFill>
              <a:srgbClr val="ffffff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33" name=""/>
          <p:cNvSpPr/>
          <p:nvPr/>
        </p:nvSpPr>
        <p:spPr>
          <a:xfrm>
            <a:off x="413698" y="1126306"/>
            <a:ext cx="9053660" cy="191481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solidFill>
              <a:schemeClr val="lt1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1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Line up</a:t>
            </a:r>
            <a:endParaRPr lang="en-US" altLang="ko-KR" sz="11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86340" y="284829"/>
            <a:ext cx="4124962" cy="313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500" b="1">
                <a:latin typeface="+mn-ea"/>
              </a:rPr>
              <a:t>산업용</a:t>
            </a:r>
            <a:r>
              <a:rPr lang="en-US" altLang="ko-KR" sz="1500" b="1">
                <a:latin typeface="+mn-ea"/>
              </a:rPr>
              <a:t>/</a:t>
            </a:r>
            <a:r>
              <a:rPr lang="ko-KR" altLang="en-US" sz="1500" b="1">
                <a:latin typeface="+mn-ea"/>
              </a:rPr>
              <a:t>업소용 청소기 라인업</a:t>
            </a:r>
            <a:endParaRPr lang="ko-KR" altLang="en-US" sz="1500" b="1">
              <a:latin typeface="+mn-ea"/>
            </a:endParaRPr>
          </a:p>
        </p:txBody>
      </p:sp>
      <p:pic>
        <p:nvPicPr>
          <p:cNvPr id="19" name="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619013" y="1167518"/>
            <a:ext cx="1440180" cy="1800225"/>
          </a:xfrm>
          <a:prstGeom prst="rect">
            <a:avLst/>
          </a:prstGeom>
        </p:spPr>
      </p:pic>
      <p:pic>
        <p:nvPicPr>
          <p:cNvPr id="21" name="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481386" y="1158228"/>
            <a:ext cx="1440180" cy="1800225"/>
          </a:xfrm>
          <a:prstGeom prst="rect">
            <a:avLst/>
          </a:prstGeom>
        </p:spPr>
      </p:pic>
      <p:pic>
        <p:nvPicPr>
          <p:cNvPr id="22" name="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915320" y="1158227"/>
            <a:ext cx="1440180" cy="1800225"/>
          </a:xfrm>
          <a:prstGeom prst="rect">
            <a:avLst/>
          </a:prstGeom>
        </p:spPr>
      </p:pic>
      <p:pic>
        <p:nvPicPr>
          <p:cNvPr id="23" name="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621208" y="3857625"/>
            <a:ext cx="1440180" cy="1800225"/>
          </a:xfrm>
          <a:prstGeom prst="rect">
            <a:avLst/>
          </a:prstGeom>
        </p:spPr>
      </p:pic>
      <p:pic>
        <p:nvPicPr>
          <p:cNvPr id="24" name="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7781395" y="3855390"/>
            <a:ext cx="1440180" cy="1800225"/>
          </a:xfrm>
          <a:prstGeom prst="rect">
            <a:avLst/>
          </a:prstGeom>
        </p:spPr>
      </p:pic>
      <p:pic>
        <p:nvPicPr>
          <p:cNvPr id="25" name="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2052432" y="3863831"/>
            <a:ext cx="1440180" cy="1800225"/>
          </a:xfrm>
          <a:prstGeom prst="rect">
            <a:avLst/>
          </a:prstGeom>
        </p:spPr>
      </p:pic>
      <p:pic>
        <p:nvPicPr>
          <p:cNvPr id="27" name="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3478196" y="3864007"/>
            <a:ext cx="1440180" cy="1800225"/>
          </a:xfrm>
          <a:prstGeom prst="rect">
            <a:avLst/>
          </a:prstGeom>
        </p:spPr>
      </p:pic>
      <p:pic>
        <p:nvPicPr>
          <p:cNvPr id="28" name="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4913820" y="3862731"/>
            <a:ext cx="1440180" cy="1800225"/>
          </a:xfrm>
          <a:prstGeom prst="rect">
            <a:avLst/>
          </a:prstGeom>
        </p:spPr>
      </p:pic>
      <p:pic>
        <p:nvPicPr>
          <p:cNvPr id="29" name="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6342372" y="1167696"/>
            <a:ext cx="1440180" cy="1800225"/>
          </a:xfrm>
          <a:prstGeom prst="rect">
            <a:avLst/>
          </a:prstGeom>
        </p:spPr>
      </p:pic>
      <p:pic>
        <p:nvPicPr>
          <p:cNvPr id="30" name=""/>
          <p:cNvPicPr/>
          <p:nvPr/>
        </p:nvPicPr>
        <p:blipFill rotWithShape="1">
          <a:blip r:embed="rId11"/>
          <a:stretch>
            <a:fillRect/>
          </a:stretch>
        </p:blipFill>
        <p:spPr>
          <a:xfrm>
            <a:off x="7775983" y="1168531"/>
            <a:ext cx="1440180" cy="1800225"/>
          </a:xfrm>
          <a:prstGeom prst="rect">
            <a:avLst/>
          </a:prstGeom>
        </p:spPr>
      </p:pic>
      <p:pic>
        <p:nvPicPr>
          <p:cNvPr id="31" name=""/>
          <p:cNvPicPr/>
          <p:nvPr/>
        </p:nvPicPr>
        <p:blipFill rotWithShape="1">
          <a:blip r:embed="rId12"/>
          <a:stretch>
            <a:fillRect/>
          </a:stretch>
        </p:blipFill>
        <p:spPr>
          <a:xfrm>
            <a:off x="6349100" y="3858852"/>
            <a:ext cx="1440180" cy="1800225"/>
          </a:xfrm>
          <a:prstGeom prst="rect">
            <a:avLst/>
          </a:prstGeom>
        </p:spPr>
      </p:pic>
      <p:pic>
        <p:nvPicPr>
          <p:cNvPr id="32" name=""/>
          <p:cNvPicPr/>
          <p:nvPr/>
        </p:nvPicPr>
        <p:blipFill rotWithShape="1">
          <a:blip r:embed="rId13"/>
          <a:stretch>
            <a:fillRect/>
          </a:stretch>
        </p:blipFill>
        <p:spPr>
          <a:xfrm>
            <a:off x="2049346" y="1161706"/>
            <a:ext cx="1440180" cy="180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"/>
          <p:cNvSpPr/>
          <p:nvPr/>
        </p:nvSpPr>
        <p:spPr>
          <a:xfrm>
            <a:off x="7206249" y="4935830"/>
            <a:ext cx="2522999" cy="1767708"/>
          </a:xfrm>
          <a:prstGeom prst="roundRect">
            <a:avLst>
              <a:gd name="adj" fmla="val 16667"/>
            </a:avLst>
          </a:prstGeom>
          <a:solidFill>
            <a:srgbClr val="ffffff">
              <a:alpha val="100000"/>
            </a:srgbClr>
          </a:solidFill>
          <a:ln w="12700" cap="flat" cmpd="sng" algn="ctr">
            <a:solidFill>
              <a:srgbClr val="1c5836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40" name=""/>
          <p:cNvSpPr/>
          <p:nvPr/>
        </p:nvSpPr>
        <p:spPr>
          <a:xfrm>
            <a:off x="7527884" y="4606807"/>
            <a:ext cx="1884725" cy="599177"/>
          </a:xfrm>
          <a:prstGeom prst="roundRect">
            <a:avLst>
              <a:gd name="adj" fmla="val 16667"/>
            </a:avLst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슬라이드쇼 실행후 클릭하시면 영상을 보실 수 있습니다</a:t>
            </a:r>
            <a:r>
              <a: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.</a:t>
            </a:r>
            <a:endPara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175447" y="1002625"/>
            <a:ext cx="2985190" cy="3106498"/>
          </a:xfrm>
          <a:prstGeom prst="rect">
            <a:avLst/>
          </a:prstGeom>
        </p:spPr>
      </p:pic>
      <p:graphicFrame>
        <p:nvGraphicFramePr>
          <p:cNvPr id="13" name="표 12"/>
          <p:cNvGraphicFramePr>
            <a:graphicFrameLocks noGrp="1" noChangeAspect="1"/>
          </p:cNvGraphicFramePr>
          <p:nvPr/>
        </p:nvGraphicFramePr>
        <p:xfrm>
          <a:off x="322955" y="953984"/>
          <a:ext cx="3480211" cy="420169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42207"/>
                <a:gridCol w="659305"/>
                <a:gridCol w="1278699"/>
              </a:tblGrid>
              <a:tr h="221142"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ffffff"/>
                          </a:solidFill>
                          <a:effectLst/>
                          <a:latin typeface="맑은 고딕"/>
                        </a:rPr>
                        <a:t>항목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ffffff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>
                        <a:alpha val="100000"/>
                      </a:srgbClr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ffffff"/>
                          </a:solidFill>
                          <a:effectLst/>
                          <a:latin typeface="맑은 고딕"/>
                        </a:rPr>
                        <a:t>단위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ffffff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>
                        <a:alpha val="100000"/>
                      </a:srgbClr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ffffff"/>
                          </a:solidFill>
                          <a:effectLst/>
                          <a:latin typeface="맑은 고딕"/>
                          <a:ea typeface="맑은 고딕"/>
                        </a:rPr>
                        <a:t>Floor Dr.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ffffff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>
                        <a:alpha val="100000"/>
                      </a:srgbClr>
                    </a:solidFill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배터리종류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리튬배터리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배터리용량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Ah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5.2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일사용시간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hrs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최고속도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km/h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3.5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전압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V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36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브러시모터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W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9</a:t>
                      </a: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0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흡입모터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W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150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소음도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dB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70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시간당 최대청소면적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m²/h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900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브러시폭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280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세수</a:t>
                      </a: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/</a:t>
                      </a: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폐수탱크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ℓ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</a:t>
                      </a: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</a:t>
                      </a: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/</a:t>
                      </a: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</a:t>
                      </a: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스퀴지폭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325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브러시압력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10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브러시속도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RPM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150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길이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555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폭</a:t>
                      </a: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장비</a:t>
                      </a: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/</a:t>
                      </a: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스퀴지포함</a:t>
                      </a: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300</a:t>
                      </a: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</a:t>
                      </a: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/</a:t>
                      </a: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</a:t>
                      </a: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375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높이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1,050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무게</a:t>
                      </a: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배터리포함</a:t>
                      </a: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20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표 10"/>
          <p:cNvGraphicFramePr>
            <a:graphicFrameLocks noGrp="1"/>
          </p:cNvGraphicFramePr>
          <p:nvPr/>
        </p:nvGraphicFramePr>
        <p:xfrm>
          <a:off x="322955" y="6115971"/>
          <a:ext cx="2813685" cy="4495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35430"/>
                <a:gridCol w="1278255"/>
              </a:tblGrid>
              <a:tr h="0">
                <a:tc>
                  <a:txBody>
                    <a:bodyPr vert="horz" lIns="91440" tIns="45720" rIns="91440" bIns="45720" anchor="ctr" anchorCtr="0"/>
                    <a:p>
                      <a:pPr marL="0" algn="ctr" defTabSz="457200" rtl="0" eaLnBrk="1" latinLnBrk="1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ffffff"/>
                          </a:solidFill>
                          <a:latin typeface="맑은 고딕"/>
                        </a:rPr>
                        <a:t>구분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ffffff"/>
                        </a:solidFill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>
                        <a:alpha val="100000"/>
                      </a:srgbClr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marL="0" algn="ctr" defTabSz="457200" rtl="0" eaLnBrk="1" latinLnBrk="1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ffffff"/>
                          </a:solidFill>
                          <a:latin typeface="맑은 고딕"/>
                        </a:rPr>
                        <a:t>판매가</a:t>
                      </a: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ffffff"/>
                          </a:solidFill>
                          <a:latin typeface="맑은 고딕"/>
                        </a:rPr>
                        <a:t>(VAT</a:t>
                      </a: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ffffff"/>
                          </a:solidFill>
                          <a:latin typeface="맑은 고딕"/>
                        </a:rPr>
                        <a:t>별도</a:t>
                      </a: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ffffff"/>
                          </a:solidFill>
                          <a:latin typeface="맑은 고딕"/>
                        </a:rPr>
                        <a:t>)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ffffff"/>
                        </a:solidFill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>
                        <a:alpha val="100000"/>
                      </a:srgbClr>
                    </a:solidFill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marL="0" algn="l" defTabSz="457200" rtl="0" eaLnBrk="1" latinLnBrk="1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latin typeface="맑은 고딕"/>
                        </a:rPr>
                        <a:t>Floor Dr.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1e1e1">
                        <a:alpha val="100000"/>
                      </a:srgbClr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marL="0" algn="r" defTabSz="457200" rtl="0" eaLnBrk="1" latinLnBrk="1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latin typeface="맑은 고딕"/>
                        </a:rPr>
                        <a:t>1,790,000</a:t>
                      </a: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latin typeface="맑은 고딕"/>
                        </a:rPr>
                        <a:t>원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1c5836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1e1e1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3"/>
          <a:srcRect l="32050" t="33840" r="27190" b="29890"/>
          <a:stretch>
            <a:fillRect/>
          </a:stretch>
        </p:blipFill>
        <p:spPr>
          <a:xfrm>
            <a:off x="4384152" y="1166070"/>
            <a:ext cx="2494819" cy="1249959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4"/>
          <a:srcRect l="36250" t="7690" r="38570" b="18070"/>
          <a:stretch>
            <a:fillRect/>
          </a:stretch>
        </p:blipFill>
        <p:spPr>
          <a:xfrm>
            <a:off x="4433471" y="2758036"/>
            <a:ext cx="1581171" cy="2624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Floor Dr. (</a:t>
            </a:r>
            <a:r>
              <a:rPr lang="ko-KR" altLang="en-US" sz="1500" b="1">
                <a:latin typeface="+mn-ea"/>
              </a:rPr>
              <a:t>소형 보행 습식 클리너</a:t>
            </a:r>
            <a:r>
              <a:rPr lang="en-US" altLang="ko-KR" sz="1500" b="1">
                <a:latin typeface="+mn-ea"/>
              </a:rPr>
              <a:t>)</a:t>
            </a:r>
            <a:endParaRPr lang="ko-KR" altLang="en-US" sz="1500" b="1">
              <a:latin typeface="+mn-ea"/>
            </a:endParaRPr>
          </a:p>
        </p:txBody>
      </p:sp>
      <p:sp>
        <p:nvSpPr>
          <p:cNvPr id="31" name="TextBox 7">
            <a:hlinkClick r:id="rId5"/>
          </p:cNvPr>
          <p:cNvSpPr txBox="1"/>
          <p:nvPr/>
        </p:nvSpPr>
        <p:spPr>
          <a:xfrm>
            <a:off x="7465166" y="5425253"/>
            <a:ext cx="2337798" cy="272318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쇼핑몰에서 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32" name="TextBox 7">
            <a:hlinkClick r:id="rId6"/>
          </p:cNvPr>
          <p:cNvSpPr txBox="1"/>
          <p:nvPr/>
        </p:nvSpPr>
        <p:spPr>
          <a:xfrm>
            <a:off x="7469046" y="6239466"/>
            <a:ext cx="2337798" cy="27090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사용법 및 간단 유지보수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33" name="TextBox 7">
            <a:hlinkClick r:id="rId7"/>
          </p:cNvPr>
          <p:cNvSpPr txBox="1"/>
          <p:nvPr/>
        </p:nvSpPr>
        <p:spPr>
          <a:xfrm>
            <a:off x="7468340" y="5839768"/>
            <a:ext cx="2337798" cy="27090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사용현장 영상보기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2460" y="1427149"/>
            <a:ext cx="8641080" cy="40037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5E57EC0B-AA67-489B-B01D-F7E2BC85C3E7}"/>
              </a:ext>
            </a:extLst>
          </p:cNvPr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13D70-76BF-49F7-A98B-55BECD64B1F9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 dirty="0">
                <a:latin typeface="+mn-ea"/>
              </a:rPr>
              <a:t>Floor Dr. (</a:t>
            </a:r>
            <a:r>
              <a:rPr lang="ko-KR" altLang="en-US" sz="1500" b="1" dirty="0">
                <a:latin typeface="+mn-ea"/>
              </a:rPr>
              <a:t>보행 습식 클리너</a:t>
            </a:r>
            <a:r>
              <a:rPr lang="en-US" altLang="ko-KR" sz="1500" b="1" dirty="0">
                <a:latin typeface="+mn-ea"/>
              </a:rPr>
              <a:t>)</a:t>
            </a:r>
            <a:endParaRPr lang="ko-KR" altLang="en-US" sz="1500" b="1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hlinkClick r:id="rId2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2643011" y="3289299"/>
            <a:ext cx="4320540" cy="2340292"/>
          </a:xfrm>
          <a:prstGeom prst="rect">
            <a:avLst/>
          </a:prstGeom>
        </p:spPr>
      </p:pic>
      <p:sp>
        <p:nvSpPr>
          <p:cNvPr id="3" name="TextBox 12"/>
          <p:cNvSpPr txBox="1"/>
          <p:nvPr/>
        </p:nvSpPr>
        <p:spPr>
          <a:xfrm>
            <a:off x="2524678" y="5784065"/>
            <a:ext cx="5156504" cy="300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</a:rPr>
              <a:t>슬라이드쇼 </a:t>
            </a:r>
            <a:r>
              <a:rPr kumimoji="0" lang="ko-KR" altLang="en-US" sz="1400" b="1" i="0" u="none" strike="noStrike" kern="1200" cap="none" spc="0" normalizeH="0" baseline="0" dirty="0" err="1">
                <a:solidFill>
                  <a:srgbClr val="000000"/>
                </a:solidFill>
                <a:latin typeface="맑은 고딕"/>
              </a:rPr>
              <a:t>실행후</a:t>
            </a:r>
            <a:r>
              <a:rPr kumimoji="0" lang="ko-KR" altLang="en-US" sz="14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</a:rPr>
              <a:t> 클릭하시면 영상을 보실 수 있습니다</a:t>
            </a:r>
            <a:r>
              <a:rPr kumimoji="0" lang="en-US" altLang="ko-KR" sz="14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</a:rPr>
              <a:t>.</a:t>
            </a:r>
          </a:p>
        </p:txBody>
      </p:sp>
      <p:pic>
        <p:nvPicPr>
          <p:cNvPr id="4" name="그림 3">
            <a:hlinkClick r:id="rId4"/>
          </p:cNvPr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97064" y="790398"/>
            <a:ext cx="4320540" cy="2340292"/>
          </a:xfrm>
          <a:prstGeom prst="rect">
            <a:avLst/>
          </a:prstGeom>
        </p:spPr>
      </p:pic>
      <p:pic>
        <p:nvPicPr>
          <p:cNvPr id="5" name="그림 4">
            <a:hlinkClick r:id="rId6"/>
          </p:cNvPr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953000" y="789692"/>
            <a:ext cx="4320540" cy="23402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D0C152-EE18-4F3B-962E-A8779A01249B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 dirty="0">
                <a:latin typeface="+mn-ea"/>
              </a:rPr>
              <a:t>Floor Dr. (</a:t>
            </a:r>
            <a:r>
              <a:rPr lang="ko-KR" altLang="en-US" sz="1500" b="1" dirty="0">
                <a:latin typeface="+mn-ea"/>
              </a:rPr>
              <a:t>보행 습식 클리너</a:t>
            </a:r>
            <a:r>
              <a:rPr lang="en-US" altLang="ko-KR" sz="1500" b="1" dirty="0">
                <a:latin typeface="+mn-ea"/>
              </a:rPr>
              <a:t>)</a:t>
            </a:r>
            <a:endParaRPr lang="ko-KR" altLang="en-US" sz="1500" b="1" dirty="0">
              <a:latin typeface="+mn-ea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48100BA-1A2F-46A5-8044-B9D039272565}"/>
              </a:ext>
            </a:extLst>
          </p:cNvPr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"/>
          <p:cNvSpPr/>
          <p:nvPr/>
        </p:nvSpPr>
        <p:spPr>
          <a:xfrm>
            <a:off x="7206249" y="5446448"/>
            <a:ext cx="2522999" cy="1257090"/>
          </a:xfrm>
          <a:prstGeom prst="roundRect">
            <a:avLst>
              <a:gd name="adj" fmla="val 16667"/>
            </a:avLst>
          </a:prstGeom>
          <a:solidFill>
            <a:srgbClr val="ffffff">
              <a:alpha val="100000"/>
            </a:srgbClr>
          </a:solidFill>
          <a:ln w="12700" cap="flat" cmpd="sng" algn="ctr">
            <a:solidFill>
              <a:srgbClr val="1c5836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26" name=""/>
          <p:cNvSpPr/>
          <p:nvPr/>
        </p:nvSpPr>
        <p:spPr>
          <a:xfrm>
            <a:off x="7527884" y="5110552"/>
            <a:ext cx="1884725" cy="599177"/>
          </a:xfrm>
          <a:prstGeom prst="roundRect">
            <a:avLst>
              <a:gd name="adj" fmla="val 16667"/>
            </a:avLst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슬라이드쇼 실행후 클릭하시면 영상을 보실 수 있습니다</a:t>
            </a:r>
            <a:r>
              <a: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.</a:t>
            </a:r>
            <a:endPara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graphicFrame>
        <p:nvGraphicFramePr>
          <p:cNvPr id="13" name="표 12"/>
          <p:cNvGraphicFramePr>
            <a:graphicFrameLocks noGrp="1" noChangeAspect="1"/>
          </p:cNvGraphicFramePr>
          <p:nvPr/>
        </p:nvGraphicFramePr>
        <p:xfrm>
          <a:off x="322955" y="953984"/>
          <a:ext cx="3480211" cy="33171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42207"/>
                <a:gridCol w="659305"/>
                <a:gridCol w="1278699"/>
              </a:tblGrid>
              <a:tr h="221142"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ffffff"/>
                          </a:solidFill>
                          <a:effectLst/>
                          <a:latin typeface="맑은 고딕"/>
                        </a:rPr>
                        <a:t>항목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ffffff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>
                        <a:alpha val="100000"/>
                      </a:srgbClr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ffffff"/>
                          </a:solidFill>
                          <a:effectLst/>
                          <a:latin typeface="맑은 고딕"/>
                        </a:rPr>
                        <a:t>단위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ffffff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>
                        <a:alpha val="100000"/>
                      </a:srgbClr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ffffff"/>
                          </a:solidFill>
                          <a:effectLst/>
                          <a:latin typeface="맑은 고딕"/>
                          <a:ea typeface="맑은 고딕"/>
                        </a:rPr>
                        <a:t>Dr. Orbit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ffffff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>
                        <a:alpha val="100000"/>
                      </a:srgbClr>
                    </a:solidFill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배터리종류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리튬배터리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배터리용량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Ah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5.2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일사용시간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hrs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전압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V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36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브러시모터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W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300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소음도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dB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70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시간당 최대청소면적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m²/h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500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탱크용량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ℓ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latin typeface="맑은 고딕"/>
                        </a:rPr>
                        <a:t>1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브러시압력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7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브러시진동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n/m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3,800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길이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330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폭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320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높이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1,290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marL="0" algn="l" defTabSz="457200" rtl="0" eaLnBrk="1" latinLnBrk="0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무게</a:t>
                      </a: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배터리포함</a:t>
                      </a: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kumimoji="0" 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algn="ctr" defTabSz="457200" rtl="0" eaLnBrk="1" latinLnBrk="0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12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표 10"/>
          <p:cNvGraphicFramePr>
            <a:graphicFrameLocks noGrp="1"/>
          </p:cNvGraphicFramePr>
          <p:nvPr/>
        </p:nvGraphicFramePr>
        <p:xfrm>
          <a:off x="322955" y="6115971"/>
          <a:ext cx="2813685" cy="4495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35430"/>
                <a:gridCol w="1278255"/>
              </a:tblGrid>
              <a:tr h="0">
                <a:tc>
                  <a:txBody>
                    <a:bodyPr vert="horz" lIns="91440" tIns="45720" rIns="91440" bIns="45720" anchor="ctr" anchorCtr="0"/>
                    <a:p>
                      <a:pPr marL="0" algn="ctr" defTabSz="457200" rtl="0" eaLnBrk="1" latinLnBrk="1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ffffff"/>
                          </a:solidFill>
                          <a:latin typeface="맑은 고딕"/>
                        </a:rPr>
                        <a:t>구분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ffffff"/>
                        </a:solidFill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>
                        <a:alpha val="100000"/>
                      </a:srgbClr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marL="0" algn="ctr" defTabSz="457200" rtl="0" eaLnBrk="1" latinLnBrk="1" hangingPunct="1">
                        <a:buNone/>
                        <a:defRPr/>
                      </a:pP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ffffff"/>
                          </a:solidFill>
                          <a:latin typeface="맑은 고딕"/>
                        </a:rPr>
                        <a:t>판매가</a:t>
                      </a: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ffffff"/>
                          </a:solidFill>
                          <a:latin typeface="맑은 고딕"/>
                        </a:rPr>
                        <a:t>(VAT</a:t>
                      </a: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ffffff"/>
                          </a:solidFill>
                          <a:latin typeface="맑은 고딕"/>
                        </a:rPr>
                        <a:t>별도</a:t>
                      </a: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ffffff"/>
                          </a:solidFill>
                          <a:latin typeface="맑은 고딕"/>
                        </a:rPr>
                        <a:t>)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ffffff"/>
                        </a:solidFill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>
                        <a:alpha val="100000"/>
                      </a:srgbClr>
                    </a:solidFill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marL="0" algn="l" defTabSz="457200" rtl="0" eaLnBrk="1" latinLnBrk="1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latin typeface="맑은 고딕"/>
                        </a:rPr>
                        <a:t>Dr. Orbit</a:t>
                      </a:r>
                      <a:endParaRPr kumimoji="0" lang="en-US" altLang="ko-KR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1e1e1">
                        <a:alpha val="100000"/>
                      </a:srgbClr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marL="0" algn="r" defTabSz="457200" rtl="0" eaLnBrk="1" latinLnBrk="1" hangingPunct="1">
                        <a:buNone/>
                        <a:defRPr/>
                      </a:pPr>
                      <a:r>
                        <a:rPr kumimoji="0" lang="en-US" altLang="ko-KR" sz="900" b="1" i="0" u="none" strike="noStrike" kern="1200" cap="none" normalizeH="0" baseline="0">
                          <a:solidFill>
                            <a:srgbClr val="000000"/>
                          </a:solidFill>
                          <a:latin typeface="맑은 고딕"/>
                        </a:rPr>
                        <a:t>1,490,000</a:t>
                      </a:r>
                      <a:r>
                        <a:rPr kumimoji="0" lang="ko-KR" altLang="en-US" sz="900" b="1" i="0" u="none" strike="noStrike" kern="1200" cap="none" normalizeH="0" baseline="0">
                          <a:solidFill>
                            <a:srgbClr val="000000"/>
                          </a:solidFill>
                          <a:latin typeface="맑은 고딕"/>
                        </a:rPr>
                        <a:t>원</a:t>
                      </a:r>
                      <a:endParaRPr kumimoji="0" lang="ko-KR" altLang="en-US" sz="900" b="1" i="0" u="none" strike="noStrike" kern="1200" cap="none" normalizeH="0" baseline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>
                          <a:alpha val="100000"/>
                        </a:srgb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e1e1e1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Dr. Orbit (</a:t>
            </a:r>
            <a:r>
              <a:rPr lang="ko-KR" altLang="en-US" sz="1500" b="1">
                <a:latin typeface="+mn-ea"/>
              </a:rPr>
              <a:t>소형 보행 싱글 디스크</a:t>
            </a:r>
            <a:r>
              <a:rPr lang="en-US" altLang="ko-KR" sz="1500" b="1">
                <a:latin typeface="+mn-ea"/>
              </a:rPr>
              <a:t>)</a:t>
            </a:r>
            <a:endParaRPr lang="ko-KR" altLang="en-US" sz="1500" b="1">
              <a:latin typeface="+mn-ea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/>
          <a:srcRect l="16880" r="18260" b="3740"/>
          <a:stretch>
            <a:fillRect/>
          </a:stretch>
        </p:blipFill>
        <p:spPr>
          <a:xfrm rot="10800000" flipV="1">
            <a:off x="5178952" y="1364958"/>
            <a:ext cx="1836457" cy="2725506"/>
          </a:xfrm>
          <a:prstGeom prst="rect">
            <a:avLst/>
          </a:prstGeom>
        </p:spPr>
      </p:pic>
      <p:sp>
        <p:nvSpPr>
          <p:cNvPr id="21" name="TextBox 7">
            <a:hlinkClick r:id="rId3"/>
          </p:cNvPr>
          <p:cNvSpPr txBox="1"/>
          <p:nvPr/>
        </p:nvSpPr>
        <p:spPr>
          <a:xfrm>
            <a:off x="7564296" y="6239466"/>
            <a:ext cx="2337798" cy="27090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사용법 영상보기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2" name="TextBox 7">
            <a:hlinkClick r:id="rId4"/>
          </p:cNvPr>
          <p:cNvSpPr txBox="1"/>
          <p:nvPr/>
        </p:nvSpPr>
        <p:spPr>
          <a:xfrm>
            <a:off x="7563590" y="5877868"/>
            <a:ext cx="2337798" cy="27090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쇼핑몰에서 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7344EA-CDF6-4E47-B45F-81ACCEEAB2DE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 dirty="0">
                <a:latin typeface="+mn-ea"/>
              </a:rPr>
              <a:t>Dr. Orbit (</a:t>
            </a:r>
            <a:r>
              <a:rPr lang="ko-KR" altLang="en-US" sz="1500" b="1" dirty="0">
                <a:latin typeface="+mn-ea"/>
              </a:rPr>
              <a:t>소형 보행 싱글 디스크</a:t>
            </a:r>
            <a:r>
              <a:rPr lang="en-US" altLang="ko-KR" sz="1500" b="1" dirty="0">
                <a:latin typeface="+mn-ea"/>
              </a:rPr>
              <a:t>)</a:t>
            </a:r>
            <a:endParaRPr lang="ko-KR" altLang="en-US" sz="1500" b="1" dirty="0">
              <a:latin typeface="+mn-e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14B0CE-7E53-465F-BE92-CB6477171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1" y="1427150"/>
            <a:ext cx="2731524" cy="157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6097F1B-EC9E-4FBB-BE4A-5C5A6F84A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237" y="1427148"/>
            <a:ext cx="2731526" cy="157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39050C5-E028-47DC-87C8-1833A55C7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13" y="1427150"/>
            <a:ext cx="2731526" cy="157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2E321FB-2D59-4ED9-9707-3DC99D878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1" y="3596780"/>
            <a:ext cx="2731524" cy="157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4D4A02A-6B4C-47CD-AE8F-DF7449E78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238" y="3596780"/>
            <a:ext cx="2731524" cy="157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167F88DC-E43F-4D12-8B49-40EC7566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13" y="3596780"/>
            <a:ext cx="2731526" cy="157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1370B9-305C-4B6A-A5CE-EE1AA73F61ED}"/>
              </a:ext>
            </a:extLst>
          </p:cNvPr>
          <p:cNvSpPr txBox="1"/>
          <p:nvPr/>
        </p:nvSpPr>
        <p:spPr>
          <a:xfrm>
            <a:off x="632461" y="2997987"/>
            <a:ext cx="8872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/>
              <a:t>어떠한 면에서도 클리닝이 가능                                           최저작업높이 </a:t>
            </a:r>
            <a:r>
              <a:rPr lang="en-US" altLang="ko-KR" sz="1000" dirty="0"/>
              <a:t>11cm</a:t>
            </a:r>
            <a:r>
              <a:rPr lang="ko-KR" altLang="en-US" sz="1000" dirty="0"/>
              <a:t>로 낮은 곳도 쉽게 청소                       </a:t>
            </a:r>
            <a:r>
              <a:rPr lang="ko-KR" altLang="en-US" sz="1000" dirty="0" err="1"/>
              <a:t>백팩</a:t>
            </a:r>
            <a:r>
              <a:rPr lang="en-US" altLang="ko-KR" sz="1000" dirty="0"/>
              <a:t>(</a:t>
            </a:r>
            <a:r>
              <a:rPr lang="ko-KR" altLang="en-US" sz="1000" dirty="0"/>
              <a:t>옵션</a:t>
            </a:r>
            <a:r>
              <a:rPr lang="en-US" altLang="ko-KR" sz="1000" dirty="0"/>
              <a:t>)</a:t>
            </a:r>
            <a:r>
              <a:rPr lang="ko-KR" altLang="en-US" sz="1000" dirty="0"/>
              <a:t>을 사용하여</a:t>
            </a:r>
            <a:r>
              <a:rPr lang="en-US" altLang="ko-KR" sz="1000" dirty="0"/>
              <a:t> </a:t>
            </a:r>
            <a:r>
              <a:rPr lang="ko-KR" altLang="en-US" sz="1000" dirty="0"/>
              <a:t>추가</a:t>
            </a:r>
            <a:r>
              <a:rPr lang="en-US" altLang="ko-KR" sz="1000" dirty="0"/>
              <a:t>(2</a:t>
            </a:r>
            <a:r>
              <a:rPr lang="ko-KR" altLang="en-US" sz="1000" dirty="0"/>
              <a:t>리터</a:t>
            </a:r>
            <a:r>
              <a:rPr lang="en-US" altLang="ko-KR" sz="1000" dirty="0"/>
              <a:t>)</a:t>
            </a:r>
            <a:r>
              <a:rPr lang="ko-KR" altLang="en-US" sz="1000" dirty="0"/>
              <a:t>로 세제 사용</a:t>
            </a:r>
            <a:endParaRPr lang="en-US" altLang="ko-KR" sz="1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444861-A468-4772-974D-30FC4D176FF3}"/>
              </a:ext>
            </a:extLst>
          </p:cNvPr>
          <p:cNvSpPr txBox="1"/>
          <p:nvPr/>
        </p:nvSpPr>
        <p:spPr>
          <a:xfrm>
            <a:off x="632461" y="5167619"/>
            <a:ext cx="86410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/>
              <a:t>고효율 </a:t>
            </a:r>
            <a:r>
              <a:rPr lang="ko-KR" altLang="en-US" sz="1000" dirty="0" err="1"/>
              <a:t>리튬배터리</a:t>
            </a:r>
            <a:r>
              <a:rPr lang="ko-KR" altLang="en-US" sz="1000" dirty="0"/>
              <a:t> 장착                                                          전면부 핸들로 압력을 높여 사용                                           진동타입 방식으로 고르게 청소가 가능</a:t>
            </a:r>
          </a:p>
        </p:txBody>
      </p:sp>
    </p:spTree>
    <p:extLst>
      <p:ext uri="{BB962C8B-B14F-4D97-AF65-F5344CB8AC3E}">
        <p14:creationId xmlns:p14="http://schemas.microsoft.com/office/powerpoint/2010/main" val="581552583"/>
      </p:ext>
    </p:extLst>
  </p:cSld>
  <p:clrMapOvr>
    <a:masterClrMapping/>
  </p:clrMapOvr>
  <p:transition/>
</p:sld>
</file>

<file path=ppt/slides/slide3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"/>
          <p:cNvSpPr/>
          <p:nvPr/>
        </p:nvSpPr>
        <p:spPr>
          <a:xfrm>
            <a:off x="7206249" y="4660881"/>
            <a:ext cx="2522999" cy="2042657"/>
          </a:xfrm>
          <a:prstGeom prst="roundRect">
            <a:avLst>
              <a:gd name="adj" fmla="val 16667"/>
            </a:avLst>
          </a:prstGeom>
          <a:solidFill>
            <a:srgbClr val="ffffff">
              <a:alpha val="100000"/>
            </a:srgbClr>
          </a:solidFill>
          <a:ln w="12700" cap="flat" cmpd="sng" algn="ctr">
            <a:solidFill>
              <a:srgbClr val="1c5836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34" name=""/>
          <p:cNvSpPr/>
          <p:nvPr/>
        </p:nvSpPr>
        <p:spPr>
          <a:xfrm>
            <a:off x="7527884" y="4292482"/>
            <a:ext cx="1884725" cy="599177"/>
          </a:xfrm>
          <a:prstGeom prst="roundRect">
            <a:avLst>
              <a:gd name="adj" fmla="val 16667"/>
            </a:avLst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슬라이드쇼 실행후 클릭하시면 영상을 보실 수 있습니다</a:t>
            </a:r>
            <a:r>
              <a: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.</a:t>
            </a:r>
            <a:endPara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</a:endParaRPr>
          </a:p>
        </p:txBody>
      </p:sp>
      <p:graphicFrame>
        <p:nvGraphicFramePr>
          <p:cNvPr id="14" name="표 12"/>
          <p:cNvGraphicFramePr>
            <a:graphicFrameLocks noGrp="1" noChangeAspect="1"/>
          </p:cNvGraphicFramePr>
          <p:nvPr/>
        </p:nvGraphicFramePr>
        <p:xfrm>
          <a:off x="322955" y="953984"/>
          <a:ext cx="3471391" cy="4422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38299"/>
                <a:gridCol w="657634"/>
                <a:gridCol w="1275458"/>
              </a:tblGrid>
              <a:tr h="221142"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항목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단위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S</a:t>
                      </a:r>
                      <a:r>
                        <a:rPr lang="en-US" altLang="ko-KR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2</a:t>
                      </a:r>
                      <a:endParaRPr lang="en-US" altLang="ko-KR" sz="900" u="none" strike="noStrike">
                        <a:solidFill>
                          <a:schemeClr val="lt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배터리종류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납배터리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무보수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배터리용량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Ah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85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일사용시간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hrs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3~4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최고속도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km/h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3.5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전압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V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24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브러시모터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W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  <a:ea typeface="맑은 고딕"/>
                        </a:rPr>
                        <a:t>35</a:t>
                      </a: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0</a:t>
                      </a:r>
                      <a:endParaRPr lang="en-US" sz="900" b="1" u="none" strike="noStrike"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흡입모터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W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310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소음도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dB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69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시간당 최대청소면적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m²/h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1,645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브러시폭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470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세수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폐수탱크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ℓ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28/30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스퀴지폭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530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브러시압력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17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브러시속도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RPM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150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길이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900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폭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장비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스퀴지포함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500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575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높이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1200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무게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장비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80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무게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배터리포함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101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표 10"/>
          <p:cNvGraphicFramePr>
            <a:graphicFrameLocks noGrp="1"/>
          </p:cNvGraphicFramePr>
          <p:nvPr/>
        </p:nvGraphicFramePr>
        <p:xfrm>
          <a:off x="322955" y="6115971"/>
          <a:ext cx="2813685" cy="4495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35430"/>
                <a:gridCol w="1278255"/>
              </a:tblGrid>
              <a:tr h="0"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구분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판매가</a:t>
                      </a:r>
                      <a:r>
                        <a:rPr lang="en-US" altLang="ko-KR" sz="900">
                          <a:latin typeface="맑은 고딕"/>
                        </a:rPr>
                        <a:t>(VAT</a:t>
                      </a:r>
                      <a:r>
                        <a:rPr lang="ko-KR" altLang="en-US" sz="900">
                          <a:latin typeface="맑은 고딕"/>
                        </a:rPr>
                        <a:t>별도</a:t>
                      </a:r>
                      <a:r>
                        <a:rPr lang="en-US" altLang="ko-KR" sz="900">
                          <a:latin typeface="맑은 고딕"/>
                        </a:rPr>
                        <a:t>)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S2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2,200,000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"/>
          <a:srcRect l="32220" t="27320" r="32880" b="22360"/>
          <a:stretch>
            <a:fillRect/>
          </a:stretch>
        </p:blipFill>
        <p:spPr>
          <a:xfrm>
            <a:off x="4068660" y="1038931"/>
            <a:ext cx="2357307" cy="1913994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3"/>
          <a:srcRect l="28580" t="12410" r="32590" b="5820"/>
          <a:stretch>
            <a:fillRect/>
          </a:stretch>
        </p:blipFill>
        <p:spPr>
          <a:xfrm>
            <a:off x="4068660" y="2952925"/>
            <a:ext cx="2256640" cy="2675684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4"/>
          <a:srcRect l="23850" t="4080" r="32320" b="11350"/>
          <a:stretch>
            <a:fillRect/>
          </a:stretch>
        </p:blipFill>
        <p:spPr>
          <a:xfrm>
            <a:off x="6312826" y="816812"/>
            <a:ext cx="3011648" cy="32721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S2 (</a:t>
            </a:r>
            <a:r>
              <a:rPr lang="ko-KR" altLang="en-US" sz="1500" b="1">
                <a:latin typeface="+mn-ea"/>
              </a:rPr>
              <a:t>보행 습식 청소장비</a:t>
            </a:r>
            <a:r>
              <a:rPr lang="en-US" altLang="ko-KR" sz="1500" b="1">
                <a:latin typeface="+mn-ea"/>
              </a:rPr>
              <a:t>)</a:t>
            </a:r>
            <a:endParaRPr lang="ko-KR" altLang="en-US" sz="1500" b="1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27" name="TextBox 7">
            <a:hlinkClick r:id="rId5"/>
          </p:cNvPr>
          <p:cNvSpPr txBox="1"/>
          <p:nvPr/>
        </p:nvSpPr>
        <p:spPr>
          <a:xfrm>
            <a:off x="7461967" y="5445716"/>
            <a:ext cx="2337798" cy="270554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사용현장 영상보기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8" name="TextBox 7">
            <a:hlinkClick r:id="rId6"/>
          </p:cNvPr>
          <p:cNvSpPr txBox="1"/>
          <p:nvPr/>
        </p:nvSpPr>
        <p:spPr>
          <a:xfrm>
            <a:off x="7463427" y="5056217"/>
            <a:ext cx="2337798" cy="27094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쇼핑몰에서 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9" name="TextBox 7">
            <a:hlinkClick r:id="rId7"/>
          </p:cNvPr>
          <p:cNvSpPr txBox="1"/>
          <p:nvPr/>
        </p:nvSpPr>
        <p:spPr>
          <a:xfrm>
            <a:off x="7455641" y="5834828"/>
            <a:ext cx="2337798" cy="272318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사용법 및 간단 유지보수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30" name="TextBox 7">
            <a:hlinkClick r:id="rId8"/>
          </p:cNvPr>
          <p:cNvSpPr txBox="1"/>
          <p:nvPr/>
        </p:nvSpPr>
        <p:spPr>
          <a:xfrm>
            <a:off x="7459521" y="6239466"/>
            <a:ext cx="2337798" cy="27090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중고차 처분가격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2460" y="1481533"/>
            <a:ext cx="8641080" cy="38949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34F0C8-1353-4E6C-B17F-078326013E0C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 dirty="0">
                <a:latin typeface="+mn-ea"/>
              </a:rPr>
              <a:t>S2 (</a:t>
            </a:r>
            <a:r>
              <a:rPr lang="ko-KR" altLang="en-US" sz="1500" b="1" dirty="0">
                <a:latin typeface="+mn-ea"/>
              </a:rPr>
              <a:t>보행 습식 청소장비</a:t>
            </a:r>
            <a:r>
              <a:rPr lang="en-US" altLang="ko-KR" sz="1500" b="1" dirty="0">
                <a:latin typeface="+mn-ea"/>
              </a:rPr>
              <a:t>)</a:t>
            </a:r>
            <a:endParaRPr lang="ko-KR" altLang="en-US" sz="1500" b="1" dirty="0">
              <a:latin typeface="+mn-ea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9E2F0D6-D8F8-4797-96F8-E6E87F42A580}"/>
              </a:ext>
            </a:extLst>
          </p:cNvPr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hlinkClick r:id="rId2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39220" y="2078831"/>
            <a:ext cx="4320540" cy="2700337"/>
          </a:xfrm>
          <a:prstGeom prst="rect">
            <a:avLst/>
          </a:prstGeom>
        </p:spPr>
      </p:pic>
      <p:pic>
        <p:nvPicPr>
          <p:cNvPr id="3" name="그림 2">
            <a:hlinkClick r:id="rId4"/>
          </p:cNvPr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953000" y="2074774"/>
            <a:ext cx="4320540" cy="2700337"/>
          </a:xfrm>
          <a:prstGeom prst="rect">
            <a:avLst/>
          </a:prstGeom>
        </p:spPr>
      </p:pic>
      <p:sp>
        <p:nvSpPr>
          <p:cNvPr id="7" name="TextBox 12"/>
          <p:cNvSpPr txBox="1"/>
          <p:nvPr/>
        </p:nvSpPr>
        <p:spPr>
          <a:xfrm>
            <a:off x="2608463" y="5210801"/>
            <a:ext cx="4689073" cy="30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슬라이드쇼 실행후 클릭하시면 영상을 보실 수 있습니다</a:t>
            </a:r>
            <a:r>
              <a:rPr kumimoji="0" lang="en-US" altLang="ko-KR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EC0DC8-802E-40D4-89A7-4F0D1900ADAF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 dirty="0">
                <a:latin typeface="+mn-ea"/>
              </a:rPr>
              <a:t>S2 (</a:t>
            </a:r>
            <a:r>
              <a:rPr lang="ko-KR" altLang="en-US" sz="1500" b="1" dirty="0">
                <a:latin typeface="+mn-ea"/>
              </a:rPr>
              <a:t>보행 습식 청소장비</a:t>
            </a:r>
            <a:r>
              <a:rPr lang="en-US" altLang="ko-KR" sz="1500" b="1" dirty="0">
                <a:latin typeface="+mn-ea"/>
              </a:rPr>
              <a:t>)</a:t>
            </a:r>
            <a:endParaRPr lang="ko-KR" altLang="en-US" sz="1500" b="1" dirty="0">
              <a:latin typeface="+mn-ea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BC66555-CBC5-48B5-A9E6-7BBFD1D6DF8E}"/>
              </a:ext>
            </a:extLst>
          </p:cNvPr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History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262" y="957554"/>
            <a:ext cx="3288485" cy="887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1200" b="1" i="1">
                <a:latin typeface="+mn-ea"/>
              </a:rPr>
              <a:t>2015</a:t>
            </a:r>
            <a:r>
              <a:rPr lang="ko-KR" altLang="en-US" sz="1200" b="1" i="1">
                <a:latin typeface="+mn-ea"/>
              </a:rPr>
              <a:t>년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02 </a:t>
            </a:r>
            <a:r>
              <a:rPr lang="ko-KR" altLang="en-US" sz="1200">
                <a:latin typeface="+mn-ea"/>
              </a:rPr>
              <a:t>청소차량용 광고장치 특허등록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12 </a:t>
            </a:r>
            <a:r>
              <a:rPr lang="ko-KR" altLang="en-US" sz="1200">
                <a:latin typeface="+mn-ea"/>
              </a:rPr>
              <a:t>㈜스페이스 법인설립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262" y="1880883"/>
            <a:ext cx="3875714" cy="1718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1200" b="1" i="1">
                <a:latin typeface="+mn-ea"/>
              </a:rPr>
              <a:t>2016</a:t>
            </a:r>
            <a:r>
              <a:rPr lang="ko-KR" altLang="en-US" sz="1200" b="1" i="1">
                <a:latin typeface="+mn-ea"/>
              </a:rPr>
              <a:t>년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02 </a:t>
            </a:r>
            <a:r>
              <a:rPr lang="ko-KR" altLang="en-US" sz="1200">
                <a:latin typeface="+mn-ea"/>
              </a:rPr>
              <a:t>미국 흡입모터 제조업체 </a:t>
            </a:r>
            <a:r>
              <a:rPr lang="en-US" altLang="ko-KR" sz="1200">
                <a:latin typeface="+mn-ea"/>
              </a:rPr>
              <a:t>‘Ametek’ </a:t>
            </a:r>
            <a:r>
              <a:rPr lang="ko-KR" altLang="en-US" sz="1200">
                <a:latin typeface="+mn-ea"/>
              </a:rPr>
              <a:t>공식업체 등록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03 </a:t>
            </a:r>
            <a:r>
              <a:rPr lang="ko-KR" altLang="en-US" sz="1200">
                <a:latin typeface="+mn-ea"/>
              </a:rPr>
              <a:t>미국 컨트롤러 제조업체 </a:t>
            </a:r>
            <a:r>
              <a:rPr lang="en-US" altLang="ko-KR" sz="1200">
                <a:latin typeface="+mn-ea"/>
              </a:rPr>
              <a:t>‘Curtis’ </a:t>
            </a:r>
            <a:r>
              <a:rPr lang="ko-KR" altLang="en-US" sz="1200">
                <a:latin typeface="+mn-ea"/>
              </a:rPr>
              <a:t>공식업체 등록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05 </a:t>
            </a:r>
            <a:r>
              <a:rPr lang="ko-KR" altLang="en-US" sz="1200">
                <a:latin typeface="+mn-ea"/>
              </a:rPr>
              <a:t>이태리 모터 제조업체 </a:t>
            </a:r>
            <a:r>
              <a:rPr lang="en-US" altLang="ko-KR" sz="1200">
                <a:latin typeface="+mn-ea"/>
              </a:rPr>
              <a:t>‘Amer’ </a:t>
            </a:r>
            <a:r>
              <a:rPr lang="ko-KR" altLang="en-US" sz="1200">
                <a:latin typeface="+mn-ea"/>
              </a:rPr>
              <a:t>공식업체 등록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06 </a:t>
            </a:r>
            <a:r>
              <a:rPr lang="ko-KR" altLang="en-US" sz="1200">
                <a:latin typeface="+mn-ea"/>
              </a:rPr>
              <a:t>미국 브러시 제조업체 </a:t>
            </a:r>
            <a:r>
              <a:rPr lang="en-US" altLang="ko-KR" sz="1200">
                <a:latin typeface="+mn-ea"/>
              </a:rPr>
              <a:t>‘Malish’ </a:t>
            </a:r>
            <a:r>
              <a:rPr lang="ko-KR" altLang="en-US" sz="1200">
                <a:latin typeface="+mn-ea"/>
              </a:rPr>
              <a:t>공식업체 등록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10 </a:t>
            </a:r>
            <a:r>
              <a:rPr lang="ko-KR" altLang="en-US" sz="1200">
                <a:latin typeface="+mn-ea"/>
              </a:rPr>
              <a:t>한국건물위생관리협회 특별회원사 등록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5262" y="3635209"/>
            <a:ext cx="3288484" cy="887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1200" b="1" i="1">
                <a:latin typeface="+mn-ea"/>
              </a:rPr>
              <a:t>2017</a:t>
            </a:r>
            <a:r>
              <a:rPr lang="ko-KR" altLang="en-US" sz="1200" b="1" i="1">
                <a:latin typeface="+mn-ea"/>
              </a:rPr>
              <a:t>년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06 </a:t>
            </a:r>
            <a:r>
              <a:rPr lang="ko-KR" altLang="en-US" sz="1200">
                <a:latin typeface="+mn-ea"/>
              </a:rPr>
              <a:t>학교장터 </a:t>
            </a:r>
            <a:r>
              <a:rPr lang="en-US" altLang="ko-KR" sz="1200">
                <a:latin typeface="+mn-ea"/>
              </a:rPr>
              <a:t>S2B </a:t>
            </a:r>
            <a:r>
              <a:rPr lang="ko-KR" altLang="en-US" sz="1200">
                <a:latin typeface="+mn-ea"/>
              </a:rPr>
              <a:t>물품등록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11 LG</a:t>
            </a:r>
            <a:r>
              <a:rPr lang="ko-KR" altLang="en-US" sz="1200">
                <a:latin typeface="+mn-ea"/>
              </a:rPr>
              <a:t>화학 공급계약 체결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5261" y="4558538"/>
            <a:ext cx="3808604" cy="1718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1200" b="1" i="1">
                <a:latin typeface="+mn-ea"/>
              </a:rPr>
              <a:t>2018</a:t>
            </a:r>
            <a:r>
              <a:rPr lang="ko-KR" altLang="en-US" sz="1200" b="1" i="1">
                <a:latin typeface="+mn-ea"/>
              </a:rPr>
              <a:t>년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01 CJ</a:t>
            </a:r>
            <a:r>
              <a:rPr lang="ko-KR" altLang="en-US" sz="1200">
                <a:latin typeface="+mn-ea"/>
              </a:rPr>
              <a:t>대한통운 공급계약 체결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07 </a:t>
            </a:r>
            <a:r>
              <a:rPr lang="ko-KR" altLang="en-US" sz="1200">
                <a:latin typeface="+mn-ea"/>
              </a:rPr>
              <a:t>청소장비용 패드 출시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11 </a:t>
            </a:r>
            <a:r>
              <a:rPr lang="ko-KR" altLang="en-US" sz="1200">
                <a:latin typeface="+mn-ea"/>
              </a:rPr>
              <a:t>경기환경전</a:t>
            </a:r>
            <a:r>
              <a:rPr lang="en-US" altLang="ko-KR" sz="1200">
                <a:latin typeface="+mn-ea"/>
              </a:rPr>
              <a:t>(KINTEX)</a:t>
            </a:r>
            <a:r>
              <a:rPr lang="ko-KR" altLang="en-US" sz="1200">
                <a:latin typeface="+mn-ea"/>
              </a:rPr>
              <a:t> 참가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12 </a:t>
            </a:r>
            <a:r>
              <a:rPr lang="ko-KR" altLang="en-US" sz="1200">
                <a:latin typeface="+mn-ea"/>
              </a:rPr>
              <a:t>쿠팡 공급계약 체결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12 </a:t>
            </a:r>
            <a:r>
              <a:rPr lang="ko-KR" altLang="en-US" sz="1200">
                <a:latin typeface="+mn-ea"/>
              </a:rPr>
              <a:t>제</a:t>
            </a:r>
            <a:r>
              <a:rPr lang="en-US" altLang="ko-KR" sz="1200">
                <a:latin typeface="+mn-ea"/>
              </a:rPr>
              <a:t>5</a:t>
            </a:r>
            <a:r>
              <a:rPr lang="ko-KR" altLang="en-US" sz="1200">
                <a:latin typeface="+mn-ea"/>
              </a:rPr>
              <a:t>회 국제철강 및 비철금속산업전</a:t>
            </a:r>
            <a:r>
              <a:rPr lang="en-US" altLang="ko-KR" sz="1200">
                <a:latin typeface="+mn-ea"/>
              </a:rPr>
              <a:t>(KINTEX) </a:t>
            </a:r>
            <a:r>
              <a:rPr lang="ko-KR" altLang="en-US" sz="1200">
                <a:latin typeface="+mn-ea"/>
              </a:rPr>
              <a:t>참가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0976" y="957554"/>
            <a:ext cx="5090722" cy="3380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1200" b="1" i="1">
                <a:latin typeface="+mn-ea"/>
              </a:rPr>
              <a:t>2019</a:t>
            </a:r>
            <a:r>
              <a:rPr lang="ko-KR" altLang="en-US" sz="1200" b="1" i="1">
                <a:latin typeface="+mn-ea"/>
              </a:rPr>
              <a:t>년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01 KMS </a:t>
            </a:r>
            <a:r>
              <a:rPr lang="ko-KR" altLang="en-US" sz="1200">
                <a:latin typeface="+mn-ea"/>
              </a:rPr>
              <a:t>산업장비 협동조합설립</a:t>
            </a:r>
            <a:r>
              <a:rPr lang="en-US" altLang="ko-KR" sz="1200">
                <a:latin typeface="+mn-ea"/>
              </a:rPr>
              <a:t>(</a:t>
            </a:r>
            <a:r>
              <a:rPr lang="ko-KR" altLang="en-US" sz="1200">
                <a:latin typeface="+mn-ea"/>
              </a:rPr>
              <a:t>부조합장</a:t>
            </a:r>
            <a:r>
              <a:rPr lang="en-US" altLang="ko-KR" sz="1200">
                <a:latin typeface="+mn-ea"/>
              </a:rPr>
              <a:t>)</a:t>
            </a:r>
            <a:r>
              <a:rPr lang="ko-KR" altLang="en-US" sz="1200">
                <a:latin typeface="+mn-ea"/>
              </a:rPr>
              <a:t> </a:t>
            </a:r>
            <a:r>
              <a:rPr lang="en-US" altLang="ko-KR" sz="1200">
                <a:latin typeface="+mn-ea"/>
              </a:rPr>
              <a:t>: </a:t>
            </a:r>
            <a:r>
              <a:rPr lang="ko-KR" altLang="en-US" sz="1200">
                <a:latin typeface="+mn-ea"/>
              </a:rPr>
              <a:t>전국</a:t>
            </a:r>
            <a:r>
              <a:rPr lang="en-US" altLang="ko-KR" sz="1200">
                <a:latin typeface="+mn-ea"/>
              </a:rPr>
              <a:t>20</a:t>
            </a:r>
            <a:r>
              <a:rPr lang="ko-KR" altLang="en-US" sz="1200">
                <a:latin typeface="+mn-ea"/>
              </a:rPr>
              <a:t>여개 센터 구축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01 </a:t>
            </a:r>
            <a:r>
              <a:rPr lang="ko-KR" altLang="en-US" sz="1200">
                <a:latin typeface="+mn-ea"/>
              </a:rPr>
              <a:t>벤처기업 인증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02 ‘</a:t>
            </a:r>
            <a:r>
              <a:rPr lang="ko-KR" altLang="en-US" sz="1200">
                <a:latin typeface="+mn-ea"/>
              </a:rPr>
              <a:t>스페이스</a:t>
            </a:r>
            <a:r>
              <a:rPr lang="en-US" altLang="ko-KR" sz="1200">
                <a:latin typeface="+mn-ea"/>
              </a:rPr>
              <a:t>’</a:t>
            </a:r>
            <a:r>
              <a:rPr lang="ko-KR" altLang="en-US" sz="1200">
                <a:latin typeface="+mn-ea"/>
              </a:rPr>
              <a:t> 상표등록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03 </a:t>
            </a:r>
            <a:r>
              <a:rPr lang="ko-KR" altLang="en-US" sz="1200">
                <a:latin typeface="+mn-ea"/>
              </a:rPr>
              <a:t>청소장비 임대서비스 개시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04 </a:t>
            </a:r>
            <a:r>
              <a:rPr lang="ko-KR" altLang="en-US" sz="1200">
                <a:latin typeface="+mn-ea"/>
              </a:rPr>
              <a:t>대한민국 소비자 만족도 </a:t>
            </a:r>
            <a:r>
              <a:rPr lang="en-US" altLang="ko-KR" sz="1200">
                <a:latin typeface="+mn-ea"/>
              </a:rPr>
              <a:t>1</a:t>
            </a:r>
            <a:r>
              <a:rPr lang="ko-KR" altLang="en-US" sz="1200">
                <a:latin typeface="+mn-ea"/>
              </a:rPr>
              <a:t>위 수상</a:t>
            </a:r>
            <a:r>
              <a:rPr lang="en-US" altLang="ko-KR" sz="1200">
                <a:latin typeface="+mn-ea"/>
              </a:rPr>
              <a:t>(</a:t>
            </a:r>
            <a:r>
              <a:rPr lang="ko-KR" altLang="en-US" sz="1200">
                <a:latin typeface="+mn-ea"/>
              </a:rPr>
              <a:t>산업용 청소장비 부문</a:t>
            </a:r>
            <a:r>
              <a:rPr lang="en-US" altLang="ko-KR" sz="120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06 </a:t>
            </a:r>
            <a:r>
              <a:rPr lang="ko-KR" altLang="en-US" sz="1200">
                <a:latin typeface="+mn-ea"/>
              </a:rPr>
              <a:t>금속산업대전</a:t>
            </a:r>
            <a:r>
              <a:rPr lang="en-US" altLang="ko-KR" sz="1200">
                <a:latin typeface="+mn-ea"/>
              </a:rPr>
              <a:t>(KINTEX) </a:t>
            </a:r>
            <a:r>
              <a:rPr lang="ko-KR" altLang="en-US" sz="1200">
                <a:latin typeface="+mn-ea"/>
              </a:rPr>
              <a:t>참가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07 </a:t>
            </a:r>
            <a:r>
              <a:rPr lang="ko-KR" altLang="en-US" sz="1200">
                <a:latin typeface="+mn-ea"/>
              </a:rPr>
              <a:t>홈플러스 공급계약 체결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09 </a:t>
            </a:r>
            <a:r>
              <a:rPr lang="ko-KR" altLang="en-US" sz="1200">
                <a:latin typeface="+mn-ea"/>
              </a:rPr>
              <a:t>국제청소위생산업전</a:t>
            </a:r>
            <a:r>
              <a:rPr lang="en-US" altLang="ko-KR" sz="1200">
                <a:latin typeface="+mn-ea"/>
              </a:rPr>
              <a:t>(COEX) </a:t>
            </a:r>
            <a:r>
              <a:rPr lang="ko-KR" altLang="en-US" sz="1200">
                <a:latin typeface="+mn-ea"/>
              </a:rPr>
              <a:t>참가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09 </a:t>
            </a:r>
            <a:r>
              <a:rPr lang="ko-KR" altLang="en-US" sz="1200">
                <a:latin typeface="+mn-ea"/>
              </a:rPr>
              <a:t>인천국제기계대전</a:t>
            </a:r>
            <a:r>
              <a:rPr lang="en-US" altLang="ko-KR" sz="1200">
                <a:latin typeface="+mn-ea"/>
              </a:rPr>
              <a:t>(</a:t>
            </a:r>
            <a:r>
              <a:rPr lang="ko-KR" altLang="en-US" sz="1200">
                <a:latin typeface="+mn-ea"/>
              </a:rPr>
              <a:t>송도컨벤시아</a:t>
            </a:r>
            <a:r>
              <a:rPr lang="en-US" altLang="ko-KR" sz="1200">
                <a:latin typeface="+mn-ea"/>
              </a:rPr>
              <a:t>) </a:t>
            </a:r>
            <a:r>
              <a:rPr lang="ko-KR" altLang="en-US" sz="1200">
                <a:latin typeface="+mn-ea"/>
              </a:rPr>
              <a:t>참가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10 </a:t>
            </a:r>
            <a:r>
              <a:rPr lang="ko-KR" altLang="en-US" sz="1200">
                <a:latin typeface="+mn-ea"/>
              </a:rPr>
              <a:t>부산국제조선해양대제전</a:t>
            </a:r>
            <a:r>
              <a:rPr lang="en-US" altLang="ko-KR" sz="1200">
                <a:latin typeface="+mn-ea"/>
              </a:rPr>
              <a:t>(BEXCO) </a:t>
            </a:r>
            <a:r>
              <a:rPr lang="ko-KR" altLang="en-US" sz="1200">
                <a:latin typeface="+mn-ea"/>
              </a:rPr>
              <a:t>참가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10 </a:t>
            </a:r>
            <a:r>
              <a:rPr lang="ko-KR" altLang="en-US" sz="1200">
                <a:latin typeface="+mn-ea"/>
              </a:rPr>
              <a:t>한국산업대전</a:t>
            </a:r>
            <a:r>
              <a:rPr lang="en-US" altLang="ko-KR" sz="1200">
                <a:latin typeface="+mn-ea"/>
              </a:rPr>
              <a:t>(KINTEX) </a:t>
            </a:r>
            <a:r>
              <a:rPr lang="ko-KR" altLang="en-US" sz="1200">
                <a:latin typeface="+mn-ea"/>
              </a:rPr>
              <a:t>참가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FD69A4-F48D-4AF9-8723-6ABF36F44344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500" b="1" dirty="0" err="1">
                <a:latin typeface="+mn-ea"/>
              </a:rPr>
              <a:t>회사연혁</a:t>
            </a:r>
            <a:endParaRPr lang="ko-KR" altLang="en-US" sz="1500" b="1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"/>
          <p:cNvSpPr/>
          <p:nvPr/>
        </p:nvSpPr>
        <p:spPr>
          <a:xfrm>
            <a:off x="7206249" y="4258278"/>
            <a:ext cx="2522999" cy="2445260"/>
          </a:xfrm>
          <a:prstGeom prst="roundRect">
            <a:avLst>
              <a:gd name="adj" fmla="val 16667"/>
            </a:avLst>
          </a:prstGeom>
          <a:solidFill>
            <a:srgbClr val="ffffff">
              <a:alpha val="100000"/>
            </a:srgbClr>
          </a:solidFill>
          <a:ln w="12700" cap="flat" cmpd="sng" algn="ctr">
            <a:solidFill>
              <a:srgbClr val="1c5836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38" name=""/>
          <p:cNvSpPr/>
          <p:nvPr/>
        </p:nvSpPr>
        <p:spPr>
          <a:xfrm>
            <a:off x="7527884" y="3917570"/>
            <a:ext cx="1884725" cy="599177"/>
          </a:xfrm>
          <a:prstGeom prst="roundRect">
            <a:avLst>
              <a:gd name="adj" fmla="val 16667"/>
            </a:avLst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슬라이드쇼 실행후 클릭하시면 영상을 보실 수 있습니다</a:t>
            </a:r>
            <a:r>
              <a: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.</a:t>
            </a:r>
            <a:endPara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</a:endParaRPr>
          </a:p>
        </p:txBody>
      </p:sp>
      <p:graphicFrame>
        <p:nvGraphicFramePr>
          <p:cNvPr id="14" name="표 12"/>
          <p:cNvGraphicFramePr>
            <a:graphicFrameLocks noGrp="1" noChangeAspect="1"/>
          </p:cNvGraphicFramePr>
          <p:nvPr/>
        </p:nvGraphicFramePr>
        <p:xfrm>
          <a:off x="322955" y="953984"/>
          <a:ext cx="3471391" cy="4422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38299"/>
                <a:gridCol w="657634"/>
                <a:gridCol w="1275458"/>
              </a:tblGrid>
              <a:tr h="221142"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항목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단위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S</a:t>
                      </a:r>
                      <a:r>
                        <a:rPr lang="en-US" altLang="ko-KR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3mini</a:t>
                      </a:r>
                      <a:endParaRPr lang="en-US" altLang="ko-KR" sz="900" u="none" strike="noStrike">
                        <a:solidFill>
                          <a:schemeClr val="lt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배터리종류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납배터리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무보수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배터리용량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Ah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100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일사용시간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hrs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3~4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최고속도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km/h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3.5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전압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V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24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브러시모터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W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  <a:ea typeface="맑은 고딕"/>
                        </a:rPr>
                        <a:t>500</a:t>
                      </a:r>
                      <a:endParaRPr lang="en-US" altLang="ko-KR" sz="900" b="1" u="none" strike="noStrike"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흡입모터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W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380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소음도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dB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60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시간당 최대청소면적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m²/h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1,800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브러시폭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500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세수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폐수탱크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ℓ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55/55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스퀴지폭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815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브러시압력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30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브러시속도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RPM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155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길이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1216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폭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장비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스퀴지포함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502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815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높이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980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무게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장비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89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무게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배터리포함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126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표 10"/>
          <p:cNvGraphicFramePr>
            <a:graphicFrameLocks noGrp="1"/>
          </p:cNvGraphicFramePr>
          <p:nvPr/>
        </p:nvGraphicFramePr>
        <p:xfrm>
          <a:off x="322955" y="6115971"/>
          <a:ext cx="2813685" cy="4495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35430"/>
                <a:gridCol w="1278255"/>
              </a:tblGrid>
              <a:tr h="0"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구분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판매가</a:t>
                      </a:r>
                      <a:r>
                        <a:rPr lang="en-US" altLang="ko-KR" sz="900">
                          <a:latin typeface="맑은 고딕"/>
                        </a:rPr>
                        <a:t>(VAT</a:t>
                      </a:r>
                      <a:r>
                        <a:rPr lang="ko-KR" altLang="en-US" sz="900">
                          <a:latin typeface="맑은 고딕"/>
                        </a:rPr>
                        <a:t>별도</a:t>
                      </a:r>
                      <a:r>
                        <a:rPr lang="en-US" altLang="ko-KR" sz="900">
                          <a:latin typeface="맑은 고딕"/>
                        </a:rPr>
                        <a:t>)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S3mini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2,500,000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86340" y="284829"/>
            <a:ext cx="4124962" cy="313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S3mini (</a:t>
            </a:r>
            <a:r>
              <a:rPr lang="ko-KR" altLang="en-US" sz="1500" b="1">
                <a:latin typeface="+mn-ea"/>
              </a:rPr>
              <a:t>보행 습식 청소장비</a:t>
            </a:r>
            <a:r>
              <a:rPr lang="en-US" altLang="ko-KR" sz="1500" b="1">
                <a:latin typeface="+mn-ea"/>
              </a:rPr>
              <a:t>)</a:t>
            </a:r>
            <a:endParaRPr lang="en-US" altLang="ko-KR" sz="1500" b="1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4049597" y="793474"/>
            <a:ext cx="3619047" cy="3619047"/>
          </a:xfrm>
          <a:prstGeom prst="rect">
            <a:avLst/>
          </a:prstGeom>
        </p:spPr>
      </p:pic>
      <p:sp>
        <p:nvSpPr>
          <p:cNvPr id="30" name="TextBox 7">
            <a:hlinkClick r:id="rId3"/>
          </p:cNvPr>
          <p:cNvSpPr txBox="1"/>
          <p:nvPr/>
        </p:nvSpPr>
        <p:spPr>
          <a:xfrm>
            <a:off x="7461967" y="5036141"/>
            <a:ext cx="2337798" cy="270554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사용현장 영상보기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31" name="TextBox 7">
            <a:hlinkClick r:id="rId4"/>
          </p:cNvPr>
          <p:cNvSpPr txBox="1"/>
          <p:nvPr/>
        </p:nvSpPr>
        <p:spPr>
          <a:xfrm>
            <a:off x="7463427" y="4646642"/>
            <a:ext cx="2337798" cy="27094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쇼핑몰에서 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32" name="TextBox 7">
            <a:hlinkClick r:id="rId5"/>
          </p:cNvPr>
          <p:cNvSpPr txBox="1"/>
          <p:nvPr/>
        </p:nvSpPr>
        <p:spPr>
          <a:xfrm>
            <a:off x="7455641" y="5425253"/>
            <a:ext cx="2337798" cy="272318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사용법 및 간단 유지보수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33" name="TextBox 7">
            <a:hlinkClick r:id="rId6"/>
          </p:cNvPr>
          <p:cNvSpPr txBox="1"/>
          <p:nvPr/>
        </p:nvSpPr>
        <p:spPr>
          <a:xfrm>
            <a:off x="7459521" y="6239466"/>
            <a:ext cx="2337798" cy="27090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중고차 처분가격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34" name="TextBox 7">
            <a:hlinkClick r:id="rId7"/>
          </p:cNvPr>
          <p:cNvSpPr txBox="1"/>
          <p:nvPr/>
        </p:nvSpPr>
        <p:spPr>
          <a:xfrm>
            <a:off x="7458815" y="5839768"/>
            <a:ext cx="2337798" cy="27090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케어서비스</a:t>
            </a:r>
            <a:r>
              <a: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(</a:t>
            </a: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토탈</a:t>
            </a:r>
            <a:r>
              <a: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/</a:t>
            </a: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안심</a:t>
            </a:r>
            <a:r>
              <a: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)</a:t>
            </a:r>
            <a:endPara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2460" y="1212990"/>
            <a:ext cx="8641080" cy="4021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/>
          <p:cNvSpPr txBox="1"/>
          <p:nvPr/>
        </p:nvSpPr>
        <p:spPr>
          <a:xfrm>
            <a:off x="2608463" y="5210801"/>
            <a:ext cx="4689073" cy="30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슬라이드쇼 실행후 클릭하시면 영상을 보실 수 있습니다</a:t>
            </a:r>
            <a:r>
              <a:rPr kumimoji="0" lang="en-US" altLang="ko-KR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6340" y="284829"/>
            <a:ext cx="4124962" cy="313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S3mini (</a:t>
            </a:r>
            <a:r>
              <a:rPr lang="ko-KR" altLang="en-US" sz="1500" b="1">
                <a:latin typeface="+mn-ea"/>
              </a:rPr>
              <a:t>보행 습식 청소장비</a:t>
            </a:r>
            <a:r>
              <a:rPr lang="en-US" altLang="ko-KR" sz="1500" b="1">
                <a:latin typeface="+mn-ea"/>
              </a:rPr>
              <a:t>)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pic>
        <p:nvPicPr>
          <p:cNvPr id="9" name="그림 8">
            <a:hlinkClick r:id="rId2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953000" y="2078831"/>
            <a:ext cx="4320540" cy="2700337"/>
          </a:xfrm>
          <a:prstGeom prst="rect">
            <a:avLst/>
          </a:prstGeom>
        </p:spPr>
      </p:pic>
      <p:pic>
        <p:nvPicPr>
          <p:cNvPr id="10" name="그림 9">
            <a:hlinkClick r:id="rId4"/>
          </p:cNvPr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632460" y="2078831"/>
            <a:ext cx="4320540" cy="2700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4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"/>
          <p:cNvSpPr/>
          <p:nvPr/>
        </p:nvSpPr>
        <p:spPr>
          <a:xfrm>
            <a:off x="7206249" y="4258278"/>
            <a:ext cx="2522999" cy="2445260"/>
          </a:xfrm>
          <a:prstGeom prst="roundRect">
            <a:avLst>
              <a:gd name="adj" fmla="val 16667"/>
            </a:avLst>
          </a:prstGeom>
          <a:solidFill>
            <a:srgbClr val="ffffff">
              <a:alpha val="100000"/>
            </a:srgbClr>
          </a:solidFill>
          <a:ln w="12700" cap="flat" cmpd="sng" algn="ctr">
            <a:solidFill>
              <a:srgbClr val="1c5836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27" name=""/>
          <p:cNvSpPr/>
          <p:nvPr/>
        </p:nvSpPr>
        <p:spPr>
          <a:xfrm>
            <a:off x="7527884" y="3917570"/>
            <a:ext cx="1884725" cy="599177"/>
          </a:xfrm>
          <a:prstGeom prst="roundRect">
            <a:avLst>
              <a:gd name="adj" fmla="val 16667"/>
            </a:avLst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슬라이드쇼 실행후 클릭하시면 영상을 보실 수 있습니다</a:t>
            </a:r>
            <a:r>
              <a: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.</a:t>
            </a:r>
            <a:endPara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</a:endParaRPr>
          </a:p>
        </p:txBody>
      </p:sp>
      <p:graphicFrame>
        <p:nvGraphicFramePr>
          <p:cNvPr id="14" name="표 12"/>
          <p:cNvGraphicFramePr>
            <a:graphicFrameLocks noGrp="1"/>
          </p:cNvGraphicFramePr>
          <p:nvPr/>
        </p:nvGraphicFramePr>
        <p:xfrm>
          <a:off x="322955" y="953984"/>
          <a:ext cx="4500561" cy="45005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15311"/>
                <a:gridCol w="490208"/>
                <a:gridCol w="882096"/>
                <a:gridCol w="956473"/>
                <a:gridCol w="956473"/>
              </a:tblGrid>
              <a:tr h="221817"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항목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단위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S3</a:t>
                      </a:r>
                      <a:endParaRPr 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i="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S3EV Standard</a:t>
                      </a:r>
                      <a:endParaRPr lang="en-US" altLang="ko-KR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i="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S3EV Advance</a:t>
                      </a:r>
                      <a:endParaRPr lang="en-US" altLang="ko-KR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221817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배터리종류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납배터리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2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리튬배터리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817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배터리용량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Ah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130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50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80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817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일사용시간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hrs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3~4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4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817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최고속도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km/h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3.5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817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전압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V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24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817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브러시모터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W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500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817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흡입모터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W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380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817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소음도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dB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60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86021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시간당 최대청소면적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m²/h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1,800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817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브러시폭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500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817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세수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폐수탱크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ℓ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55/55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817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스퀴지폭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815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817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브러시압력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30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817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브러시속도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RPM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155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817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길이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1,216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817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폭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장비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스퀴지포함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502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815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817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높이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960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817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무게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장비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86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817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무게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배터리포함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145.4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102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111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표 10"/>
          <p:cNvGraphicFramePr>
            <a:graphicFrameLocks noGrp="1"/>
          </p:cNvGraphicFramePr>
          <p:nvPr/>
        </p:nvGraphicFramePr>
        <p:xfrm>
          <a:off x="322955" y="5658771"/>
          <a:ext cx="2813685" cy="89915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35430"/>
                <a:gridCol w="1278255"/>
              </a:tblGrid>
              <a:tr h="0"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구분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판매가</a:t>
                      </a:r>
                      <a:r>
                        <a:rPr lang="en-US" altLang="ko-KR" sz="900">
                          <a:latin typeface="맑은 고딕"/>
                        </a:rPr>
                        <a:t>(VAT</a:t>
                      </a:r>
                      <a:r>
                        <a:rPr lang="ko-KR" altLang="en-US" sz="900">
                          <a:latin typeface="맑은 고딕"/>
                        </a:rPr>
                        <a:t>별도</a:t>
                      </a:r>
                      <a:r>
                        <a:rPr lang="en-US" altLang="ko-KR" sz="900">
                          <a:latin typeface="맑은 고딕"/>
                        </a:rPr>
                        <a:t>)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S3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2,900,000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>
                        <a:defRPr/>
                      </a:pPr>
                      <a:r>
                        <a:rPr lang="en-US" altLang="ko-KR" sz="900" b="1" i="0" u="none" strike="noStrike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S3EV (Standard)</a:t>
                      </a:r>
                      <a:endParaRPr lang="en-US" altLang="ko-KR" sz="900" b="1" i="0" u="none" strike="noStrike">
                        <a:solidFill>
                          <a:schemeClr val="tx1"/>
                        </a:solidFill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3,200,000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S3EV (Advance)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3,800,000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773714" y="1275786"/>
            <a:ext cx="2718595" cy="247525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953000" y="506302"/>
            <a:ext cx="1862703" cy="2922697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4"/>
          <a:srcRect t="22720" b="10590"/>
          <a:stretch>
            <a:fillRect/>
          </a:stretch>
        </p:blipFill>
        <p:spPr>
          <a:xfrm>
            <a:off x="4953000" y="3323166"/>
            <a:ext cx="2043369" cy="2279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S3 (</a:t>
            </a:r>
            <a:r>
              <a:rPr lang="ko-KR" altLang="en-US" sz="1500" b="1">
                <a:latin typeface="+mn-ea"/>
              </a:rPr>
              <a:t>보행 습식 청소장비</a:t>
            </a:r>
            <a:r>
              <a:rPr lang="en-US" altLang="ko-KR" sz="1500" b="1">
                <a:latin typeface="+mn-ea"/>
              </a:rPr>
              <a:t>)</a:t>
            </a:r>
            <a:endParaRPr lang="ko-KR" altLang="en-US" sz="1500" b="1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21" name="TextBox 7">
            <a:hlinkClick r:id="rId5"/>
          </p:cNvPr>
          <p:cNvSpPr txBox="1"/>
          <p:nvPr/>
        </p:nvSpPr>
        <p:spPr>
          <a:xfrm>
            <a:off x="7442917" y="5036141"/>
            <a:ext cx="2337798" cy="270554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사용현장 영상보기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2" name="TextBox 7">
            <a:hlinkClick r:id="rId6"/>
          </p:cNvPr>
          <p:cNvSpPr txBox="1"/>
          <p:nvPr/>
        </p:nvSpPr>
        <p:spPr>
          <a:xfrm>
            <a:off x="7444377" y="4646642"/>
            <a:ext cx="2337798" cy="27094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쇼핑몰에서 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3" name="TextBox 7">
            <a:hlinkClick r:id="rId7"/>
          </p:cNvPr>
          <p:cNvSpPr txBox="1"/>
          <p:nvPr/>
        </p:nvSpPr>
        <p:spPr>
          <a:xfrm>
            <a:off x="7436591" y="5425253"/>
            <a:ext cx="2337798" cy="272318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사용법 및 간단 유지보수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4" name="TextBox 7">
            <a:hlinkClick r:id="rId8"/>
          </p:cNvPr>
          <p:cNvSpPr txBox="1"/>
          <p:nvPr/>
        </p:nvSpPr>
        <p:spPr>
          <a:xfrm>
            <a:off x="7440471" y="6239466"/>
            <a:ext cx="2337798" cy="27090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중고차 처분가격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5" name="TextBox 7">
            <a:hlinkClick r:id="rId9"/>
          </p:cNvPr>
          <p:cNvSpPr txBox="1"/>
          <p:nvPr/>
        </p:nvSpPr>
        <p:spPr>
          <a:xfrm>
            <a:off x="7439765" y="5839768"/>
            <a:ext cx="2337798" cy="27090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케어서비스</a:t>
            </a:r>
            <a:r>
              <a: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(</a:t>
            </a: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토탈</a:t>
            </a:r>
            <a:r>
              <a: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/</a:t>
            </a: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안심</a:t>
            </a:r>
            <a:r>
              <a: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)</a:t>
            </a:r>
            <a:endPara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2460" y="1418382"/>
            <a:ext cx="8641080" cy="40212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46E7A0-D103-4683-9B89-EE3DD8256E73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 dirty="0">
                <a:latin typeface="+mn-ea"/>
              </a:rPr>
              <a:t>S3 (</a:t>
            </a:r>
            <a:r>
              <a:rPr lang="ko-KR" altLang="en-US" sz="1500" b="1" dirty="0">
                <a:latin typeface="+mn-ea"/>
              </a:rPr>
              <a:t>보행 습식 청소장비</a:t>
            </a:r>
            <a:r>
              <a:rPr lang="en-US" altLang="ko-KR" sz="1500" b="1" dirty="0">
                <a:latin typeface="+mn-ea"/>
              </a:rPr>
              <a:t>)</a:t>
            </a:r>
            <a:endParaRPr lang="ko-KR" altLang="en-US" sz="1500" b="1" dirty="0">
              <a:latin typeface="+mn-ea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3AC6214-00EF-44C8-841D-ED1F7E36E48E}"/>
              </a:ext>
            </a:extLst>
          </p:cNvPr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hlinkClick r:id="rId2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13698" y="2078630"/>
            <a:ext cx="4320540" cy="2700337"/>
          </a:xfrm>
          <a:prstGeom prst="rect">
            <a:avLst/>
          </a:prstGeom>
        </p:spPr>
      </p:pic>
      <p:pic>
        <p:nvPicPr>
          <p:cNvPr id="4" name="그림 3">
            <a:hlinkClick r:id="rId4"/>
          </p:cNvPr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953000" y="2096470"/>
            <a:ext cx="4320540" cy="2665059"/>
          </a:xfrm>
          <a:prstGeom prst="rect">
            <a:avLst/>
          </a:prstGeom>
        </p:spPr>
      </p:pic>
      <p:sp>
        <p:nvSpPr>
          <p:cNvPr id="8" name="TextBox 12"/>
          <p:cNvSpPr txBox="1"/>
          <p:nvPr/>
        </p:nvSpPr>
        <p:spPr>
          <a:xfrm>
            <a:off x="2608463" y="5210801"/>
            <a:ext cx="4689073" cy="30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슬라이드쇼 실행후 클릭하시면 영상을 보실 수 있습니다</a:t>
            </a:r>
            <a:r>
              <a:rPr kumimoji="0" lang="en-US" altLang="ko-KR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47EA7B-6899-4833-BCBD-6FEF01A45A31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 dirty="0">
                <a:latin typeface="+mn-ea"/>
              </a:rPr>
              <a:t>S3 (</a:t>
            </a:r>
            <a:r>
              <a:rPr lang="ko-KR" altLang="en-US" sz="1500" b="1" dirty="0">
                <a:latin typeface="+mn-ea"/>
              </a:rPr>
              <a:t>보행 습식 청소장비</a:t>
            </a:r>
            <a:r>
              <a:rPr lang="en-US" altLang="ko-KR" sz="1500" b="1" dirty="0">
                <a:latin typeface="+mn-ea"/>
              </a:rPr>
              <a:t>)</a:t>
            </a:r>
            <a:endParaRPr lang="ko-KR" altLang="en-US" sz="1500" b="1" dirty="0">
              <a:latin typeface="+mn-ea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6D0FE46-698B-4512-8DF5-B6F465A856A1}"/>
              </a:ext>
            </a:extLst>
          </p:cNvPr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"/>
          <p:cNvSpPr/>
          <p:nvPr/>
        </p:nvSpPr>
        <p:spPr>
          <a:xfrm>
            <a:off x="7206249" y="4258278"/>
            <a:ext cx="2522999" cy="2445260"/>
          </a:xfrm>
          <a:prstGeom prst="roundRect">
            <a:avLst>
              <a:gd name="adj" fmla="val 16667"/>
            </a:avLst>
          </a:prstGeom>
          <a:solidFill>
            <a:srgbClr val="ffffff">
              <a:alpha val="100000"/>
            </a:srgbClr>
          </a:solidFill>
          <a:ln w="12700" cap="flat" cmpd="sng" algn="ctr">
            <a:solidFill>
              <a:srgbClr val="1c5836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29" name=""/>
          <p:cNvSpPr/>
          <p:nvPr/>
        </p:nvSpPr>
        <p:spPr>
          <a:xfrm>
            <a:off x="7527884" y="3917570"/>
            <a:ext cx="1884725" cy="599177"/>
          </a:xfrm>
          <a:prstGeom prst="roundRect">
            <a:avLst>
              <a:gd name="adj" fmla="val 16667"/>
            </a:avLst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슬라이드쇼 실행후 클릭하시면 영상을 보실 수 있습니다</a:t>
            </a:r>
            <a:r>
              <a: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.</a:t>
            </a:r>
            <a:endPara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/>
        </p:nvGraphicFramePr>
        <p:xfrm>
          <a:off x="322525" y="956728"/>
          <a:ext cx="4500560" cy="4500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44861"/>
                <a:gridCol w="460749"/>
                <a:gridCol w="882004"/>
                <a:gridCol w="956473"/>
                <a:gridCol w="956473"/>
              </a:tblGrid>
              <a:tr h="225028"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항목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단위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S</a:t>
                      </a:r>
                      <a:r>
                        <a:rPr lang="en-US" altLang="ko-KR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5</a:t>
                      </a:r>
                      <a:endParaRPr lang="en-US" altLang="ko-KR" sz="900" u="none" strike="noStrike">
                        <a:solidFill>
                          <a:schemeClr val="lt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i="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S5EV Standard</a:t>
                      </a:r>
                      <a:endParaRPr lang="en-US" altLang="ko-KR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i="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S5EV Advance</a:t>
                      </a:r>
                      <a:endParaRPr lang="en-US" altLang="ko-KR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22502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배터리종류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납배터리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2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리튬배터리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502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배터리용량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Ah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155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50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80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502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일사용시간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hrs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3~4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4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502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최고속도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km/h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5.5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502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전압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V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24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502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브러시모터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W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500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502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흡입모터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W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380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502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소음도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dB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60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502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시간당 최대청소면적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m²/h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3,080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502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브러시폭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560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502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세수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폐수탱크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ℓ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70/70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502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스퀴지폭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705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502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브러시압력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30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502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브러시속도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RPM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155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502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길이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1310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502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폭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장비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스퀴지포함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634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705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502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높이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980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502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무게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장비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110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502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무게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배터리포함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188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126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135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표 10"/>
          <p:cNvGraphicFramePr>
            <a:graphicFrameLocks noGrp="1"/>
          </p:cNvGraphicFramePr>
          <p:nvPr/>
        </p:nvGraphicFramePr>
        <p:xfrm>
          <a:off x="322525" y="5658771"/>
          <a:ext cx="2813685" cy="89915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35430"/>
                <a:gridCol w="1278255"/>
              </a:tblGrid>
              <a:tr h="0"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구분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3e6a23"/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판매가</a:t>
                      </a:r>
                      <a:r>
                        <a:rPr lang="en-US" altLang="ko-KR" sz="900">
                          <a:latin typeface="맑은 고딕"/>
                        </a:rPr>
                        <a:t>(VAT</a:t>
                      </a:r>
                      <a:r>
                        <a:rPr lang="ko-KR" altLang="en-US" sz="900">
                          <a:latin typeface="맑은 고딕"/>
                        </a:rPr>
                        <a:t>별도</a:t>
                      </a:r>
                      <a:r>
                        <a:rPr lang="en-US" altLang="ko-KR" sz="900">
                          <a:latin typeface="맑은 고딕"/>
                        </a:rPr>
                        <a:t>)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3e6a23"/>
                    </a:solidFill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S5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4,800,000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>
                        <a:defRPr/>
                      </a:pPr>
                      <a:r>
                        <a:rPr lang="en-US" altLang="ko-KR" sz="900" b="1" i="0" u="none" strike="noStrike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S5EV (Standard)</a:t>
                      </a:r>
                      <a:endParaRPr lang="en-US" altLang="ko-KR" sz="900" b="1" i="0" u="none" strike="noStrike">
                        <a:solidFill>
                          <a:schemeClr val="tx1"/>
                        </a:solidFill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5,100,000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S5EV (Advance)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5,900,000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090091" y="698784"/>
            <a:ext cx="2160101" cy="2344204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373746" y="858707"/>
            <a:ext cx="1990691" cy="295430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953000" y="3093679"/>
            <a:ext cx="2324184" cy="23226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S5 (</a:t>
            </a:r>
            <a:r>
              <a:rPr lang="ko-KR" altLang="en-US" sz="1500" b="1">
                <a:latin typeface="+mn-ea"/>
              </a:rPr>
              <a:t>탑승 습식 청소장비</a:t>
            </a:r>
            <a:r>
              <a:rPr lang="en-US" altLang="ko-KR" sz="1500" b="1">
                <a:latin typeface="+mn-ea"/>
              </a:rPr>
              <a:t>)</a:t>
            </a:r>
            <a:endParaRPr lang="ko-KR" altLang="en-US" sz="1500" b="1"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23" name="TextBox 7">
            <a:hlinkClick r:id="rId5"/>
          </p:cNvPr>
          <p:cNvSpPr txBox="1"/>
          <p:nvPr/>
        </p:nvSpPr>
        <p:spPr>
          <a:xfrm>
            <a:off x="7442917" y="5036141"/>
            <a:ext cx="2337798" cy="270554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사용현장 영상보기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4" name="TextBox 7">
            <a:hlinkClick r:id="rId6"/>
          </p:cNvPr>
          <p:cNvSpPr txBox="1"/>
          <p:nvPr/>
        </p:nvSpPr>
        <p:spPr>
          <a:xfrm>
            <a:off x="7444377" y="4646642"/>
            <a:ext cx="2337798" cy="27094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쇼핑몰에서 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5" name="TextBox 7">
            <a:hlinkClick r:id="rId7"/>
          </p:cNvPr>
          <p:cNvSpPr txBox="1"/>
          <p:nvPr/>
        </p:nvSpPr>
        <p:spPr>
          <a:xfrm>
            <a:off x="7436591" y="5425253"/>
            <a:ext cx="2337798" cy="272318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사용법 및 간단 유지보수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6" name="TextBox 7">
            <a:hlinkClick r:id="rId8"/>
          </p:cNvPr>
          <p:cNvSpPr txBox="1"/>
          <p:nvPr/>
        </p:nvSpPr>
        <p:spPr>
          <a:xfrm>
            <a:off x="7440471" y="6239466"/>
            <a:ext cx="2337798" cy="27090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중고차 처분가격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7" name="TextBox 7">
            <a:hlinkClick r:id="rId9"/>
          </p:cNvPr>
          <p:cNvSpPr txBox="1"/>
          <p:nvPr/>
        </p:nvSpPr>
        <p:spPr>
          <a:xfrm>
            <a:off x="7439765" y="5839768"/>
            <a:ext cx="2337798" cy="27090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케어서비스</a:t>
            </a:r>
            <a:r>
              <a: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(</a:t>
            </a: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토탈</a:t>
            </a:r>
            <a:r>
              <a: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/</a:t>
            </a: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안심</a:t>
            </a:r>
            <a:r>
              <a: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)</a:t>
            </a:r>
            <a:endPara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2460" y="1475038"/>
            <a:ext cx="8641080" cy="39079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553799-7C5C-4873-B09E-8C3160502E33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S5 (</a:t>
            </a:r>
            <a:r>
              <a:rPr lang="ko-KR" altLang="en-US" sz="1500" b="1" dirty="0">
                <a:latin typeface="+mn-ea"/>
              </a:rPr>
              <a:t>탑승 습식 청소장비</a:t>
            </a:r>
            <a:r>
              <a:rPr lang="en-US" altLang="ko-KR" sz="1500" b="1" dirty="0">
                <a:latin typeface="+mn-ea"/>
              </a:rPr>
              <a:t>)</a:t>
            </a:r>
            <a:endParaRPr lang="ko-KR" altLang="en-US" sz="1500" b="1" dirty="0">
              <a:latin typeface="+mn-ea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73BF8BD-E718-447A-B8CA-CB833DE95DEC}"/>
              </a:ext>
            </a:extLst>
          </p:cNvPr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hlinkClick r:id="rId2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26938" y="2078831"/>
            <a:ext cx="4320540" cy="2700337"/>
          </a:xfrm>
          <a:prstGeom prst="rect">
            <a:avLst/>
          </a:prstGeom>
        </p:spPr>
      </p:pic>
      <p:pic>
        <p:nvPicPr>
          <p:cNvPr id="3" name="그림 2">
            <a:hlinkClick r:id="rId4"/>
          </p:cNvPr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953000" y="2079259"/>
            <a:ext cx="4320540" cy="2700337"/>
          </a:xfrm>
          <a:prstGeom prst="rect">
            <a:avLst/>
          </a:prstGeom>
        </p:spPr>
      </p:pic>
      <p:sp>
        <p:nvSpPr>
          <p:cNvPr id="6" name="TextBox 12"/>
          <p:cNvSpPr txBox="1"/>
          <p:nvPr/>
        </p:nvSpPr>
        <p:spPr>
          <a:xfrm>
            <a:off x="2608463" y="5210801"/>
            <a:ext cx="4689073" cy="30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슬라이드쇼 실행후 클릭하시면 영상을 보실 수 있습니다</a:t>
            </a:r>
            <a:r>
              <a:rPr kumimoji="0" lang="en-US" altLang="ko-KR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F9E035-5236-4D9C-B484-BD0C18EEA8F6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S5 (</a:t>
            </a:r>
            <a:r>
              <a:rPr lang="ko-KR" altLang="en-US" sz="1500" b="1" dirty="0">
                <a:latin typeface="+mn-ea"/>
              </a:rPr>
              <a:t>탑승 습식 청소장비</a:t>
            </a:r>
            <a:r>
              <a:rPr lang="en-US" altLang="ko-KR" sz="1500" b="1" dirty="0">
                <a:latin typeface="+mn-ea"/>
              </a:rPr>
              <a:t>)</a:t>
            </a:r>
            <a:endParaRPr lang="ko-KR" altLang="en-US" sz="1500" b="1" dirty="0">
              <a:latin typeface="+mn-ea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2960FCA-FFFC-477A-833E-2B1C0082CA5C}"/>
              </a:ext>
            </a:extLst>
          </p:cNvPr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"/>
          <p:cNvSpPr/>
          <p:nvPr/>
        </p:nvSpPr>
        <p:spPr>
          <a:xfrm>
            <a:off x="7206249" y="4258278"/>
            <a:ext cx="2522999" cy="2445260"/>
          </a:xfrm>
          <a:prstGeom prst="roundRect">
            <a:avLst>
              <a:gd name="adj" fmla="val 16667"/>
            </a:avLst>
          </a:prstGeom>
          <a:solidFill>
            <a:srgbClr val="ffffff">
              <a:alpha val="100000"/>
            </a:srgbClr>
          </a:solidFill>
          <a:ln w="12700" cap="flat" cmpd="sng" algn="ctr">
            <a:solidFill>
              <a:srgbClr val="1c5836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30" name=""/>
          <p:cNvSpPr/>
          <p:nvPr/>
        </p:nvSpPr>
        <p:spPr>
          <a:xfrm>
            <a:off x="7527884" y="3917570"/>
            <a:ext cx="1884725" cy="599177"/>
          </a:xfrm>
          <a:prstGeom prst="roundRect">
            <a:avLst>
              <a:gd name="adj" fmla="val 16667"/>
            </a:avLst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슬라이드쇼 실행후 클릭하시면 영상을 보실 수 있습니다</a:t>
            </a:r>
            <a:r>
              <a: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.</a:t>
            </a:r>
            <a:endPara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</a:endParaRPr>
          </a:p>
        </p:txBody>
      </p:sp>
      <p:graphicFrame>
        <p:nvGraphicFramePr>
          <p:cNvPr id="10" name="표 10"/>
          <p:cNvGraphicFramePr>
            <a:graphicFrameLocks noGrp="1"/>
          </p:cNvGraphicFramePr>
          <p:nvPr/>
        </p:nvGraphicFramePr>
        <p:xfrm>
          <a:off x="322524" y="5658771"/>
          <a:ext cx="2813685" cy="89915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35430"/>
                <a:gridCol w="1278255"/>
              </a:tblGrid>
              <a:tr h="0"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구분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판매가</a:t>
                      </a:r>
                      <a:r>
                        <a:rPr lang="en-US" altLang="ko-KR" sz="900">
                          <a:latin typeface="맑은 고딕"/>
                        </a:rPr>
                        <a:t>(VAT</a:t>
                      </a:r>
                      <a:r>
                        <a:rPr lang="ko-KR" altLang="en-US" sz="900">
                          <a:latin typeface="맑은 고딕"/>
                        </a:rPr>
                        <a:t>별도</a:t>
                      </a:r>
                      <a:r>
                        <a:rPr lang="en-US" altLang="ko-KR" sz="900">
                          <a:latin typeface="맑은 고딕"/>
                        </a:rPr>
                        <a:t>)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S7P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9,500,000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>
                        <a:defRPr/>
                      </a:pPr>
                      <a:r>
                        <a:rPr lang="en-US" altLang="ko-KR" sz="900" b="1" i="0" u="none" strike="noStrike">
                          <a:solidFill>
                            <a:schemeClr val="tx1"/>
                          </a:solidFill>
                          <a:effectLst/>
                          <a:latin typeface="맑은 고딕"/>
                        </a:rPr>
                        <a:t>S7PEV (Standard)</a:t>
                      </a:r>
                      <a:endParaRPr lang="en-US" altLang="ko-KR" sz="900" b="1" i="0" u="none" strike="noStrike">
                        <a:solidFill>
                          <a:schemeClr val="tx1"/>
                        </a:solidFill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10,000,000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S7PEV (Advance)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12,000,000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"/>
          <a:srcRect l="24340" r="36950" b="4640"/>
          <a:stretch>
            <a:fillRect/>
          </a:stretch>
        </p:blipFill>
        <p:spPr>
          <a:xfrm>
            <a:off x="4953000" y="541110"/>
            <a:ext cx="1970459" cy="273342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/>
          <a:srcRect r="6320" b="4690"/>
          <a:stretch>
            <a:fillRect/>
          </a:stretch>
        </p:blipFill>
        <p:spPr>
          <a:xfrm>
            <a:off x="6762242" y="1055340"/>
            <a:ext cx="2817059" cy="2678656"/>
          </a:xfrm>
          <a:prstGeom prst="rect">
            <a:avLst/>
          </a:prstGeom>
        </p:spPr>
      </p:pic>
      <p:graphicFrame>
        <p:nvGraphicFramePr>
          <p:cNvPr id="17" name="표 12"/>
          <p:cNvGraphicFramePr>
            <a:graphicFrameLocks noGrp="1"/>
          </p:cNvGraphicFramePr>
          <p:nvPr/>
        </p:nvGraphicFramePr>
        <p:xfrm>
          <a:off x="322524" y="959550"/>
          <a:ext cx="4500560" cy="45005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57135"/>
                <a:gridCol w="490208"/>
                <a:gridCol w="840271"/>
                <a:gridCol w="956473"/>
                <a:gridCol w="956473"/>
              </a:tblGrid>
              <a:tr h="221515"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항목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단위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S</a:t>
                      </a:r>
                      <a:r>
                        <a:rPr lang="en-US" altLang="ko-KR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7P</a:t>
                      </a:r>
                      <a:endParaRPr lang="en-US" altLang="ko-KR" sz="900" u="none" strike="noStrike">
                        <a:solidFill>
                          <a:schemeClr val="lt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i="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S7PEV Standard</a:t>
                      </a:r>
                      <a:endParaRPr lang="en-US" altLang="ko-KR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i="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S7PEV Advance</a:t>
                      </a:r>
                      <a:endParaRPr lang="en-US" altLang="ko-KR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221515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배터리종류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납배터리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2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리튬배터리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515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배터리용량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Ah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242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105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160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515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일사용시간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hrs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4~5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4~5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5~6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515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최고속도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km/h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6.5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515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전압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V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24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515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브러시모터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W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500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  <a:ea typeface="맑은 고딕"/>
                        </a:rPr>
                        <a:t>x 2ea</a:t>
                      </a:r>
                      <a:endParaRPr lang="en-US" altLang="ko-KR" sz="900" b="1" u="none" strike="noStrike"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515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흡입모터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W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380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515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소음도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dB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60 (Eco Mode)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91764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시간당 최대청소면적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m²/h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5525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515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브러시폭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435 x 2ea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515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세수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폐수탱크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ℓ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105 / 110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515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스퀴지폭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1120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515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브러시압력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63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515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브러시속도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RPM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150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515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길이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1540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515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폭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장비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스퀴지포함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897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1120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515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높이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1287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515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무게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장비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233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21515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무게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배터리포함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353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261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270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4"/>
          <a:srcRect l="28700" r="28670" b="7630"/>
          <a:stretch>
            <a:fillRect/>
          </a:stretch>
        </p:blipFill>
        <p:spPr>
          <a:xfrm>
            <a:off x="4976188" y="2963638"/>
            <a:ext cx="2139193" cy="26096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S7P (</a:t>
            </a:r>
            <a:r>
              <a:rPr lang="ko-KR" altLang="en-US" sz="1500" b="1">
                <a:latin typeface="+mn-ea"/>
              </a:rPr>
              <a:t>탑승 습식 청소장비</a:t>
            </a:r>
            <a:r>
              <a:rPr lang="en-US" altLang="ko-KR" sz="1500" b="1">
                <a:latin typeface="+mn-ea"/>
              </a:rPr>
              <a:t>)</a:t>
            </a:r>
            <a:endParaRPr lang="ko-KR" altLang="en-US" sz="1500" b="1"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24" name="TextBox 7">
            <a:hlinkClick r:id="rId5"/>
          </p:cNvPr>
          <p:cNvSpPr txBox="1"/>
          <p:nvPr/>
        </p:nvSpPr>
        <p:spPr>
          <a:xfrm>
            <a:off x="7452442" y="5036141"/>
            <a:ext cx="2337798" cy="270554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사용현장 영상보기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5" name="TextBox 7">
            <a:hlinkClick r:id="rId6"/>
          </p:cNvPr>
          <p:cNvSpPr txBox="1"/>
          <p:nvPr/>
        </p:nvSpPr>
        <p:spPr>
          <a:xfrm>
            <a:off x="7453902" y="4646642"/>
            <a:ext cx="2337798" cy="27094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쇼핑몰에서 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6" name="TextBox 7">
            <a:hlinkClick r:id="rId7"/>
          </p:cNvPr>
          <p:cNvSpPr txBox="1"/>
          <p:nvPr/>
        </p:nvSpPr>
        <p:spPr>
          <a:xfrm>
            <a:off x="7446116" y="5425253"/>
            <a:ext cx="2337798" cy="272318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사용법 및 간단 유지보수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7" name="TextBox 7">
            <a:hlinkClick r:id="rId8"/>
          </p:cNvPr>
          <p:cNvSpPr txBox="1"/>
          <p:nvPr/>
        </p:nvSpPr>
        <p:spPr>
          <a:xfrm>
            <a:off x="7449996" y="6239466"/>
            <a:ext cx="2337798" cy="27090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중고차 처분가격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8" name="TextBox 7">
            <a:hlinkClick r:id="rId9"/>
          </p:cNvPr>
          <p:cNvSpPr txBox="1"/>
          <p:nvPr/>
        </p:nvSpPr>
        <p:spPr>
          <a:xfrm>
            <a:off x="7449290" y="5839768"/>
            <a:ext cx="2337798" cy="27090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케어서비스</a:t>
            </a:r>
            <a:r>
              <a: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(</a:t>
            </a: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토탈</a:t>
            </a:r>
            <a:r>
              <a: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/</a:t>
            </a: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안심</a:t>
            </a:r>
            <a:r>
              <a: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)</a:t>
            </a:r>
            <a:endPara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5262" y="957554"/>
            <a:ext cx="3858938" cy="3380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1200" b="1" i="1">
                <a:latin typeface="+mn-ea"/>
              </a:rPr>
              <a:t>2020</a:t>
            </a:r>
            <a:r>
              <a:rPr lang="ko-KR" altLang="en-US" sz="1200" b="1" i="1">
                <a:latin typeface="+mn-ea"/>
              </a:rPr>
              <a:t>년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02 </a:t>
            </a:r>
            <a:r>
              <a:rPr lang="ko-KR" altLang="en-US" sz="1200">
                <a:latin typeface="+mn-ea"/>
              </a:rPr>
              <a:t>기업부설연구소 설립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02 YTN TV</a:t>
            </a:r>
            <a:r>
              <a:rPr lang="ko-KR" altLang="en-US" sz="1200">
                <a:latin typeface="+mn-ea"/>
              </a:rPr>
              <a:t>광고 송출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03 </a:t>
            </a:r>
            <a:r>
              <a:rPr lang="ko-KR" altLang="en-US" sz="1200">
                <a:latin typeface="+mn-ea"/>
              </a:rPr>
              <a:t>광주</a:t>
            </a:r>
            <a:r>
              <a:rPr lang="en-US" altLang="ko-KR" sz="1200">
                <a:latin typeface="+mn-ea"/>
              </a:rPr>
              <a:t>KIA </a:t>
            </a:r>
            <a:r>
              <a:rPr lang="ko-KR" altLang="en-US" sz="1200">
                <a:latin typeface="+mn-ea"/>
              </a:rPr>
              <a:t>챔피언스필드 백스크린 광고 개시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05 ‘</a:t>
            </a:r>
            <a:r>
              <a:rPr lang="ko-KR" altLang="en-US" sz="1200">
                <a:latin typeface="+mn-ea"/>
              </a:rPr>
              <a:t>씀</a:t>
            </a:r>
            <a:r>
              <a:rPr lang="en-US" altLang="ko-KR" sz="1200">
                <a:latin typeface="+mn-ea"/>
              </a:rPr>
              <a:t>’ </a:t>
            </a:r>
            <a:r>
              <a:rPr lang="ko-KR" altLang="en-US" sz="1200">
                <a:latin typeface="+mn-ea"/>
              </a:rPr>
              <a:t>상표출원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06 </a:t>
            </a:r>
            <a:r>
              <a:rPr lang="ko-KR" altLang="en-US" sz="1200">
                <a:latin typeface="+mn-ea"/>
              </a:rPr>
              <a:t>미국 </a:t>
            </a:r>
            <a:r>
              <a:rPr lang="en-US" altLang="ko-KR" sz="1200">
                <a:latin typeface="+mn-ea"/>
              </a:rPr>
              <a:t>ACS </a:t>
            </a:r>
            <a:r>
              <a:rPr lang="ko-KR" altLang="en-US" sz="1200">
                <a:latin typeface="+mn-ea"/>
              </a:rPr>
              <a:t>청소장비용 패드 독점공급계약 체결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07 </a:t>
            </a:r>
            <a:r>
              <a:rPr lang="ko-KR" altLang="en-US" sz="1200">
                <a:latin typeface="+mn-ea"/>
              </a:rPr>
              <a:t>대한민국 소비자 만족도 </a:t>
            </a:r>
            <a:r>
              <a:rPr lang="en-US" altLang="ko-KR" sz="1200">
                <a:latin typeface="+mn-ea"/>
              </a:rPr>
              <a:t>1</a:t>
            </a:r>
            <a:r>
              <a:rPr lang="ko-KR" altLang="en-US" sz="1200">
                <a:latin typeface="+mn-ea"/>
              </a:rPr>
              <a:t>위 </a:t>
            </a:r>
            <a:r>
              <a:rPr lang="en-US" altLang="ko-KR" sz="1200">
                <a:latin typeface="+mn-ea"/>
              </a:rPr>
              <a:t>2</a:t>
            </a:r>
            <a:r>
              <a:rPr lang="ko-KR" altLang="en-US" sz="1200">
                <a:latin typeface="+mn-ea"/>
              </a:rPr>
              <a:t>년 연속 수상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    (</a:t>
            </a:r>
            <a:r>
              <a:rPr lang="ko-KR" altLang="en-US" sz="1200">
                <a:latin typeface="+mn-ea"/>
              </a:rPr>
              <a:t>산업용 청소장비 부문</a:t>
            </a:r>
            <a:r>
              <a:rPr lang="en-US" altLang="ko-KR" sz="120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07 </a:t>
            </a:r>
            <a:r>
              <a:rPr lang="ko-KR" altLang="en-US" sz="1200">
                <a:latin typeface="+mn-ea"/>
              </a:rPr>
              <a:t>국제물류산업대전</a:t>
            </a:r>
            <a:r>
              <a:rPr lang="en-US" altLang="ko-KR" sz="1200">
                <a:latin typeface="+mn-ea"/>
              </a:rPr>
              <a:t>(KINTEX) </a:t>
            </a:r>
            <a:r>
              <a:rPr lang="ko-KR" altLang="en-US" sz="1200">
                <a:latin typeface="+mn-ea"/>
              </a:rPr>
              <a:t>참가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09 </a:t>
            </a:r>
            <a:r>
              <a:rPr lang="ko-KR" altLang="en-US" sz="1200">
                <a:latin typeface="+mn-ea"/>
              </a:rPr>
              <a:t>품질만족지수 </a:t>
            </a:r>
            <a:r>
              <a:rPr lang="en-US" altLang="ko-KR" sz="1200">
                <a:latin typeface="+mn-ea"/>
              </a:rPr>
              <a:t>1</a:t>
            </a:r>
            <a:r>
              <a:rPr lang="ko-KR" altLang="en-US" sz="1200">
                <a:latin typeface="+mn-ea"/>
              </a:rPr>
              <a:t>위 기업 및 혁신기술대상 수상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10 </a:t>
            </a:r>
            <a:r>
              <a:rPr lang="ko-KR" altLang="en-US" sz="1200">
                <a:latin typeface="+mn-ea"/>
              </a:rPr>
              <a:t>아이마켓</a:t>
            </a:r>
            <a:r>
              <a:rPr lang="en-US" altLang="ko-KR" sz="1200">
                <a:latin typeface="+mn-ea"/>
              </a:rPr>
              <a:t>, </a:t>
            </a:r>
            <a:r>
              <a:rPr lang="ko-KR" altLang="en-US" sz="1200">
                <a:latin typeface="+mn-ea"/>
              </a:rPr>
              <a:t>서브원 </a:t>
            </a:r>
            <a:r>
              <a:rPr lang="en-US" altLang="ko-KR" sz="1200">
                <a:latin typeface="+mn-ea"/>
              </a:rPr>
              <a:t>MRO </a:t>
            </a:r>
            <a:r>
              <a:rPr lang="ko-KR" altLang="en-US" sz="1200">
                <a:latin typeface="+mn-ea"/>
              </a:rPr>
              <a:t>공급업체 등록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>
                <a:latin typeface="+mn-ea"/>
              </a:rPr>
              <a:t>12 </a:t>
            </a:r>
            <a:r>
              <a:rPr lang="ko-KR" altLang="en-US" sz="1200">
                <a:latin typeface="+mn-ea"/>
              </a:rPr>
              <a:t>국회 보건복지 상임위 표창</a:t>
            </a:r>
            <a:endParaRPr lang="en-US" altLang="ko-KR" sz="1200">
              <a:latin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0976" y="957554"/>
            <a:ext cx="5243121" cy="5602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1200" b="1" i="1" dirty="0">
                <a:latin typeface="+mn-ea"/>
              </a:rPr>
              <a:t>2021</a:t>
            </a:r>
            <a:r>
              <a:rPr lang="ko-KR" altLang="en-US" sz="1200" b="1" i="1" dirty="0">
                <a:latin typeface="+mn-ea"/>
              </a:rPr>
              <a:t>년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02 </a:t>
            </a:r>
            <a:r>
              <a:rPr lang="ko-KR" altLang="en-US" sz="1200" dirty="0">
                <a:latin typeface="+mn-ea"/>
              </a:rPr>
              <a:t>청소장비 겸용 방역장비 특허출원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04 </a:t>
            </a:r>
            <a:r>
              <a:rPr lang="ko-KR" altLang="en-US" sz="1200" dirty="0">
                <a:latin typeface="+mn-ea"/>
              </a:rPr>
              <a:t>대한민국 전기산업엑스포</a:t>
            </a:r>
            <a:r>
              <a:rPr lang="en-US" altLang="ko-KR" sz="1200" dirty="0">
                <a:latin typeface="+mn-ea"/>
              </a:rPr>
              <a:t>(EXCO) </a:t>
            </a:r>
            <a:r>
              <a:rPr lang="ko-KR" altLang="en-US" sz="1200" dirty="0">
                <a:latin typeface="+mn-ea"/>
              </a:rPr>
              <a:t>참가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05 ‘</a:t>
            </a:r>
            <a:r>
              <a:rPr lang="ko-KR" altLang="en-US" sz="1200" dirty="0">
                <a:latin typeface="+mn-ea"/>
              </a:rPr>
              <a:t>청소</a:t>
            </a:r>
            <a:r>
              <a:rPr lang="en-US" altLang="ko-KR" sz="1200" dirty="0">
                <a:latin typeface="+mn-ea"/>
              </a:rPr>
              <a:t>’ </a:t>
            </a:r>
            <a:r>
              <a:rPr lang="ko-KR" altLang="en-US" sz="1200" dirty="0">
                <a:latin typeface="+mn-ea"/>
              </a:rPr>
              <a:t>저작권등록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05 </a:t>
            </a:r>
            <a:r>
              <a:rPr lang="ko-KR" altLang="en-US" sz="1200" dirty="0">
                <a:latin typeface="+mn-ea"/>
              </a:rPr>
              <a:t>㈜스페이스 중부센터 설립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05 </a:t>
            </a:r>
            <a:r>
              <a:rPr lang="ko-KR" altLang="en-US" sz="1200" dirty="0">
                <a:latin typeface="+mn-ea"/>
              </a:rPr>
              <a:t>부산국제기계대전</a:t>
            </a:r>
            <a:r>
              <a:rPr lang="en-US" altLang="ko-KR" sz="1200" dirty="0">
                <a:latin typeface="+mn-ea"/>
              </a:rPr>
              <a:t>(BEXCO) </a:t>
            </a:r>
            <a:r>
              <a:rPr lang="ko-KR" altLang="en-US" sz="1200" dirty="0">
                <a:latin typeface="+mn-ea"/>
              </a:rPr>
              <a:t>참가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05 ‘</a:t>
            </a:r>
            <a:r>
              <a:rPr lang="ko-KR" altLang="en-US" sz="1200" dirty="0" err="1">
                <a:latin typeface="+mn-ea"/>
              </a:rPr>
              <a:t>스페이스씀</a:t>
            </a:r>
            <a:r>
              <a:rPr lang="en-US" altLang="ko-KR" sz="1200" dirty="0">
                <a:latin typeface="+mn-ea"/>
              </a:rPr>
              <a:t>‘ </a:t>
            </a:r>
            <a:r>
              <a:rPr lang="ko-KR" altLang="en-US" sz="1200" dirty="0">
                <a:latin typeface="+mn-ea"/>
              </a:rPr>
              <a:t>상표등록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07 </a:t>
            </a:r>
            <a:r>
              <a:rPr lang="ko-KR" altLang="en-US" sz="1200" dirty="0">
                <a:latin typeface="+mn-ea"/>
              </a:rPr>
              <a:t>대한민국 소비자 만족도 </a:t>
            </a:r>
            <a:r>
              <a:rPr lang="en-US" altLang="ko-KR" sz="1200" dirty="0">
                <a:latin typeface="+mn-ea"/>
              </a:rPr>
              <a:t>1</a:t>
            </a:r>
            <a:r>
              <a:rPr lang="ko-KR" altLang="en-US" sz="1200" dirty="0">
                <a:latin typeface="+mn-ea"/>
              </a:rPr>
              <a:t>위 </a:t>
            </a:r>
            <a:r>
              <a:rPr lang="en-US" altLang="ko-KR" sz="1200" dirty="0">
                <a:latin typeface="+mn-ea"/>
              </a:rPr>
              <a:t>3</a:t>
            </a:r>
            <a:r>
              <a:rPr lang="ko-KR" altLang="en-US" sz="1200" dirty="0">
                <a:latin typeface="+mn-ea"/>
              </a:rPr>
              <a:t>년 연속 수상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산업용 청소장비 부문</a:t>
            </a:r>
            <a:r>
              <a:rPr lang="en-US" altLang="ko-KR" sz="1200" dirty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07 </a:t>
            </a:r>
            <a:r>
              <a:rPr lang="ko-KR" altLang="en-US" sz="1200" dirty="0">
                <a:latin typeface="+mn-ea"/>
              </a:rPr>
              <a:t>닥터시리즈 </a:t>
            </a:r>
            <a:r>
              <a:rPr lang="en-US" altLang="ko-KR" sz="1200" dirty="0">
                <a:latin typeface="+mn-ea"/>
              </a:rPr>
              <a:t>‘</a:t>
            </a:r>
            <a:r>
              <a:rPr lang="ko-KR" altLang="en-US" sz="1200" dirty="0" err="1">
                <a:latin typeface="+mn-ea"/>
              </a:rPr>
              <a:t>플로어</a:t>
            </a:r>
            <a:r>
              <a:rPr lang="ko-KR" altLang="en-US" sz="1200" dirty="0">
                <a:latin typeface="+mn-ea"/>
              </a:rPr>
              <a:t> 닥터</a:t>
            </a:r>
            <a:r>
              <a:rPr lang="en-US" altLang="ko-KR" sz="1200" dirty="0">
                <a:latin typeface="+mn-ea"/>
              </a:rPr>
              <a:t>‘ </a:t>
            </a:r>
            <a:r>
              <a:rPr lang="ko-KR" altLang="en-US" sz="1200" dirty="0">
                <a:latin typeface="+mn-ea"/>
              </a:rPr>
              <a:t>출시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07 </a:t>
            </a:r>
            <a:r>
              <a:rPr lang="ko-KR" altLang="en-US" sz="1200" dirty="0">
                <a:latin typeface="+mn-ea"/>
              </a:rPr>
              <a:t>호남지역 </a:t>
            </a:r>
            <a:r>
              <a:rPr lang="en-US" altLang="ko-KR" sz="1200" dirty="0">
                <a:latin typeface="+mn-ea"/>
              </a:rPr>
              <a:t>IPTV</a:t>
            </a:r>
            <a:r>
              <a:rPr lang="ko-KR" altLang="en-US" sz="1200" dirty="0">
                <a:latin typeface="+mn-ea"/>
              </a:rPr>
              <a:t>광고 개시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07 </a:t>
            </a:r>
            <a:r>
              <a:rPr lang="ko-KR" altLang="en-US" sz="1200" dirty="0">
                <a:latin typeface="+mn-ea"/>
              </a:rPr>
              <a:t>국제안전보건전시회</a:t>
            </a:r>
            <a:r>
              <a:rPr lang="en-US" altLang="ko-KR" sz="1200" dirty="0">
                <a:latin typeface="+mn-ea"/>
              </a:rPr>
              <a:t>(KINTEX) </a:t>
            </a:r>
            <a:r>
              <a:rPr lang="ko-KR" altLang="en-US" sz="1200" dirty="0">
                <a:latin typeface="+mn-ea"/>
              </a:rPr>
              <a:t>참가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08 </a:t>
            </a:r>
            <a:r>
              <a:rPr lang="ko-KR" altLang="en-US" sz="1200" dirty="0" err="1">
                <a:latin typeface="+mn-ea"/>
              </a:rPr>
              <a:t>국제청소위생산업전</a:t>
            </a:r>
            <a:r>
              <a:rPr lang="en-US" altLang="ko-KR" sz="1200" dirty="0">
                <a:latin typeface="+mn-ea"/>
              </a:rPr>
              <a:t>(COEX) </a:t>
            </a:r>
            <a:r>
              <a:rPr lang="ko-KR" altLang="en-US" sz="1200" dirty="0">
                <a:latin typeface="+mn-ea"/>
              </a:rPr>
              <a:t>참가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09 </a:t>
            </a:r>
            <a:r>
              <a:rPr lang="ko-KR" altLang="en-US" sz="1200" dirty="0">
                <a:latin typeface="+mn-ea"/>
              </a:rPr>
              <a:t>스페이스 </a:t>
            </a:r>
            <a:r>
              <a:rPr lang="en-US" altLang="ko-KR" sz="1200" dirty="0">
                <a:latin typeface="+mn-ea"/>
              </a:rPr>
              <a:t>‘</a:t>
            </a:r>
            <a:r>
              <a:rPr lang="ko-KR" altLang="en-US" sz="1200" dirty="0">
                <a:latin typeface="+mn-ea"/>
              </a:rPr>
              <a:t>씀</a:t>
            </a:r>
            <a:r>
              <a:rPr lang="en-US" altLang="ko-KR" sz="1200" dirty="0">
                <a:latin typeface="+mn-ea"/>
              </a:rPr>
              <a:t>‘ TV</a:t>
            </a:r>
            <a:r>
              <a:rPr lang="ko-KR" altLang="en-US" sz="1200" dirty="0">
                <a:latin typeface="+mn-ea"/>
              </a:rPr>
              <a:t>광고 송출</a:t>
            </a:r>
            <a:r>
              <a:rPr lang="en-US" altLang="ko-KR" sz="1200" dirty="0">
                <a:latin typeface="+mn-ea"/>
              </a:rPr>
              <a:t>(YTN)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09 </a:t>
            </a:r>
            <a:r>
              <a:rPr lang="ko-KR" altLang="en-US" sz="1200" dirty="0" err="1">
                <a:latin typeface="+mn-ea"/>
              </a:rPr>
              <a:t>한국국제승강기엑스포</a:t>
            </a:r>
            <a:r>
              <a:rPr lang="en-US" altLang="ko-KR" sz="1200" dirty="0">
                <a:latin typeface="+mn-ea"/>
              </a:rPr>
              <a:t>(KINTEX) </a:t>
            </a:r>
            <a:r>
              <a:rPr lang="ko-KR" altLang="en-US" sz="1200" dirty="0">
                <a:latin typeface="+mn-ea"/>
              </a:rPr>
              <a:t>참가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10 </a:t>
            </a:r>
            <a:r>
              <a:rPr lang="ko-KR" altLang="en-US" sz="1200" dirty="0">
                <a:latin typeface="+mn-ea"/>
              </a:rPr>
              <a:t>스마트 청소차 </a:t>
            </a:r>
            <a:r>
              <a:rPr lang="en-US" altLang="ko-KR" sz="1200" dirty="0">
                <a:latin typeface="+mn-ea"/>
              </a:rPr>
              <a:t>‘EV’</a:t>
            </a:r>
            <a:r>
              <a:rPr lang="ko-KR" altLang="en-US" sz="1200" dirty="0">
                <a:latin typeface="+mn-ea"/>
              </a:rPr>
              <a:t>라인 출시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10 (</a:t>
            </a:r>
            <a:r>
              <a:rPr lang="ko-KR" altLang="en-US" sz="1200" dirty="0">
                <a:latin typeface="+mn-ea"/>
              </a:rPr>
              <a:t>토탈</a:t>
            </a:r>
            <a:r>
              <a:rPr lang="en-US" altLang="ko-KR" sz="1200" dirty="0">
                <a:latin typeface="+mn-ea"/>
              </a:rPr>
              <a:t>/</a:t>
            </a:r>
            <a:r>
              <a:rPr lang="ko-KR" altLang="en-US" sz="1200" dirty="0">
                <a:latin typeface="+mn-ea"/>
              </a:rPr>
              <a:t>안심</a:t>
            </a:r>
            <a:r>
              <a:rPr lang="en-US" altLang="ko-KR" sz="1200" dirty="0">
                <a:latin typeface="+mn-ea"/>
              </a:rPr>
              <a:t>/</a:t>
            </a:r>
            <a:r>
              <a:rPr lang="ko-KR" altLang="en-US" sz="1200" dirty="0" err="1">
                <a:latin typeface="+mn-ea"/>
              </a:rPr>
              <a:t>내맘대로</a:t>
            </a:r>
            <a:r>
              <a:rPr lang="en-US" altLang="ko-KR" sz="1200" dirty="0">
                <a:latin typeface="+mn-ea"/>
              </a:rPr>
              <a:t>) </a:t>
            </a:r>
            <a:r>
              <a:rPr lang="ko-KR" altLang="en-US" sz="1200" dirty="0" err="1">
                <a:latin typeface="+mn-ea"/>
              </a:rPr>
              <a:t>케어상품</a:t>
            </a:r>
            <a:r>
              <a:rPr lang="ko-KR" altLang="en-US" sz="1200" dirty="0">
                <a:latin typeface="+mn-ea"/>
              </a:rPr>
              <a:t> 출시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10 </a:t>
            </a:r>
            <a:r>
              <a:rPr lang="ko-KR" altLang="en-US" sz="1200" dirty="0">
                <a:latin typeface="+mn-ea"/>
              </a:rPr>
              <a:t>한국산업대전</a:t>
            </a:r>
            <a:r>
              <a:rPr lang="en-US" altLang="ko-KR" sz="1200" dirty="0">
                <a:latin typeface="+mn-ea"/>
              </a:rPr>
              <a:t>(KINTEX) </a:t>
            </a:r>
            <a:r>
              <a:rPr lang="ko-KR" altLang="en-US" sz="1200" dirty="0">
                <a:latin typeface="+mn-ea"/>
              </a:rPr>
              <a:t>참가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11 </a:t>
            </a:r>
            <a:r>
              <a:rPr lang="ko-KR" altLang="en-US" sz="1200" b="0" i="0" dirty="0" err="1">
                <a:solidFill>
                  <a:srgbClr val="222222"/>
                </a:solidFill>
                <a:effectLst/>
                <a:latin typeface="notokr"/>
              </a:rPr>
              <a:t>스마트제조기계산업전</a:t>
            </a:r>
            <a:r>
              <a:rPr lang="en-US" altLang="ko-KR" sz="1200" b="0" i="0" dirty="0">
                <a:solidFill>
                  <a:srgbClr val="222222"/>
                </a:solidFill>
                <a:effectLst/>
                <a:latin typeface="notokr"/>
              </a:rPr>
              <a:t>(</a:t>
            </a:r>
            <a:r>
              <a:rPr lang="ko-KR" altLang="en-US" sz="1200" b="0" i="0" dirty="0" err="1">
                <a:solidFill>
                  <a:srgbClr val="222222"/>
                </a:solidFill>
                <a:effectLst/>
                <a:latin typeface="notokr"/>
              </a:rPr>
              <a:t>송도컨벤시아</a:t>
            </a:r>
            <a:r>
              <a:rPr lang="en-US" altLang="ko-KR" sz="1200" b="0" i="0" dirty="0">
                <a:solidFill>
                  <a:srgbClr val="222222"/>
                </a:solidFill>
                <a:effectLst/>
                <a:latin typeface="notokr"/>
              </a:rPr>
              <a:t>) </a:t>
            </a:r>
            <a:r>
              <a:rPr lang="ko-KR" altLang="en-US" sz="1200" b="0" i="0" dirty="0">
                <a:solidFill>
                  <a:srgbClr val="222222"/>
                </a:solidFill>
                <a:effectLst/>
                <a:latin typeface="notokr"/>
              </a:rPr>
              <a:t>참가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solidFill>
                  <a:srgbClr val="222222"/>
                </a:solidFill>
                <a:latin typeface="+mn-ea"/>
              </a:rPr>
              <a:t>11 </a:t>
            </a:r>
            <a:r>
              <a:rPr lang="ko-KR" altLang="en-US" sz="1200" b="0" i="0" dirty="0">
                <a:solidFill>
                  <a:srgbClr val="222222"/>
                </a:solidFill>
                <a:effectLst/>
                <a:latin typeface="notokr"/>
              </a:rPr>
              <a:t>수원 국제 하수처리 및 화장실 박람회</a:t>
            </a:r>
            <a:r>
              <a:rPr lang="en-US" altLang="ko-KR" sz="1200" b="0" i="0" dirty="0">
                <a:solidFill>
                  <a:srgbClr val="222222"/>
                </a:solidFill>
                <a:effectLst/>
                <a:latin typeface="notokr"/>
              </a:rPr>
              <a:t>(</a:t>
            </a:r>
            <a:r>
              <a:rPr lang="ko-KR" altLang="en-US" sz="1200" b="0" i="0" dirty="0" err="1">
                <a:solidFill>
                  <a:srgbClr val="222222"/>
                </a:solidFill>
                <a:effectLst/>
                <a:latin typeface="notokr"/>
              </a:rPr>
              <a:t>수원컨벤션센터</a:t>
            </a:r>
            <a:r>
              <a:rPr lang="en-US" altLang="ko-KR" sz="1200" b="0" i="0" dirty="0">
                <a:solidFill>
                  <a:srgbClr val="222222"/>
                </a:solidFill>
                <a:effectLst/>
                <a:latin typeface="notokr"/>
              </a:rPr>
              <a:t>) </a:t>
            </a:r>
            <a:r>
              <a:rPr lang="ko-KR" altLang="en-US" sz="1200" b="0" i="0" dirty="0">
                <a:solidFill>
                  <a:srgbClr val="222222"/>
                </a:solidFill>
                <a:effectLst/>
                <a:latin typeface="notokr"/>
              </a:rPr>
              <a:t>참가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solidFill>
                  <a:srgbClr val="222222"/>
                </a:solidFill>
                <a:latin typeface="+mn-ea"/>
              </a:rPr>
              <a:t>11 </a:t>
            </a:r>
            <a:r>
              <a:rPr lang="ko-KR" altLang="en-US" sz="1200" dirty="0">
                <a:solidFill>
                  <a:srgbClr val="222222"/>
                </a:solidFill>
                <a:latin typeface="+mn-ea"/>
              </a:rPr>
              <a:t>경상북도 안전산업대전</a:t>
            </a:r>
            <a:r>
              <a:rPr lang="en-US" altLang="ko-KR" sz="1200" dirty="0">
                <a:solidFill>
                  <a:srgbClr val="222222"/>
                </a:solidFill>
                <a:latin typeface="+mn-ea"/>
              </a:rPr>
              <a:t>(EXCO) </a:t>
            </a:r>
            <a:r>
              <a:rPr lang="ko-KR" altLang="en-US" sz="1200" dirty="0">
                <a:solidFill>
                  <a:srgbClr val="222222"/>
                </a:solidFill>
                <a:latin typeface="+mn-ea"/>
              </a:rPr>
              <a:t>참가</a:t>
            </a:r>
            <a:endParaRPr lang="en-US" altLang="ko-KR" sz="1200" b="0" i="0" dirty="0">
              <a:solidFill>
                <a:srgbClr val="222222"/>
              </a:solidFill>
              <a:effectLst/>
              <a:latin typeface="notokr"/>
            </a:endParaRPr>
          </a:p>
        </p:txBody>
      </p:sp>
      <p:sp>
        <p:nvSpPr>
          <p:cNvPr id="9" name="직사각형 11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History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84FC6-D3C6-4E43-A966-8826CB6B8F0D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500" b="1" dirty="0" err="1">
                <a:latin typeface="+mn-ea"/>
              </a:rPr>
              <a:t>회사연혁</a:t>
            </a:r>
            <a:endParaRPr lang="ko-KR" altLang="en-US" sz="1500" b="1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2460" y="1476974"/>
            <a:ext cx="8641080" cy="3904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63945F-CC35-45D2-8256-9455BF353158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 dirty="0">
                <a:latin typeface="+mn-ea"/>
              </a:rPr>
              <a:t>S7P (</a:t>
            </a:r>
            <a:r>
              <a:rPr lang="ko-KR" altLang="en-US" sz="1500" b="1" dirty="0">
                <a:latin typeface="+mn-ea"/>
              </a:rPr>
              <a:t>탑승 습식 청소장비</a:t>
            </a:r>
            <a:r>
              <a:rPr lang="en-US" altLang="ko-KR" sz="1500" b="1" dirty="0">
                <a:latin typeface="+mn-ea"/>
              </a:rPr>
              <a:t>)</a:t>
            </a:r>
            <a:endParaRPr lang="ko-KR" altLang="en-US" sz="1500" b="1" dirty="0">
              <a:latin typeface="+mn-ea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17BBC4D-238B-4FA0-A913-C556B8ED08E4}"/>
              </a:ext>
            </a:extLst>
          </p:cNvPr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hlinkClick r:id="rId2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21802" y="2078831"/>
            <a:ext cx="4320540" cy="2700337"/>
          </a:xfrm>
          <a:prstGeom prst="rect">
            <a:avLst/>
          </a:prstGeom>
        </p:spPr>
      </p:pic>
      <p:pic>
        <p:nvPicPr>
          <p:cNvPr id="5" name="그림 4">
            <a:hlinkClick r:id="rId4"/>
          </p:cNvPr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953000" y="2074776"/>
            <a:ext cx="4320540" cy="2700337"/>
          </a:xfrm>
          <a:prstGeom prst="rect">
            <a:avLst/>
          </a:prstGeom>
        </p:spPr>
      </p:pic>
      <p:sp>
        <p:nvSpPr>
          <p:cNvPr id="9" name="TextBox 12"/>
          <p:cNvSpPr txBox="1"/>
          <p:nvPr/>
        </p:nvSpPr>
        <p:spPr>
          <a:xfrm>
            <a:off x="2608463" y="5210801"/>
            <a:ext cx="4689073" cy="30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슬라이드쇼 실행후 클릭하시면 영상을 보실 수 있습니다</a:t>
            </a:r>
            <a:r>
              <a:rPr kumimoji="0" lang="en-US" altLang="ko-KR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51B07D-6387-4ECD-A828-128E5C1C7D54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 dirty="0">
                <a:latin typeface="+mn-ea"/>
              </a:rPr>
              <a:t>S7P (</a:t>
            </a:r>
            <a:r>
              <a:rPr lang="ko-KR" altLang="en-US" sz="1500" b="1" dirty="0">
                <a:latin typeface="+mn-ea"/>
              </a:rPr>
              <a:t>탑승 습식 청소장비</a:t>
            </a:r>
            <a:r>
              <a:rPr lang="en-US" altLang="ko-KR" sz="1500" b="1" dirty="0">
                <a:latin typeface="+mn-ea"/>
              </a:rPr>
              <a:t>)</a:t>
            </a:r>
            <a:endParaRPr lang="ko-KR" altLang="en-US" sz="1500" b="1" dirty="0">
              <a:latin typeface="+mn-ea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882076A-1F79-4BB5-8637-85CAD0E92D58}"/>
              </a:ext>
            </a:extLst>
          </p:cNvPr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"/>
          <p:cNvSpPr/>
          <p:nvPr/>
        </p:nvSpPr>
        <p:spPr>
          <a:xfrm>
            <a:off x="7206249" y="4258278"/>
            <a:ext cx="2522999" cy="2445260"/>
          </a:xfrm>
          <a:prstGeom prst="roundRect">
            <a:avLst>
              <a:gd name="adj" fmla="val 16667"/>
            </a:avLst>
          </a:prstGeom>
          <a:solidFill>
            <a:srgbClr val="ffffff">
              <a:alpha val="100000"/>
            </a:srgbClr>
          </a:solidFill>
          <a:ln w="12700" cap="flat" cmpd="sng" algn="ctr">
            <a:solidFill>
              <a:srgbClr val="1c5836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33" name=""/>
          <p:cNvSpPr/>
          <p:nvPr/>
        </p:nvSpPr>
        <p:spPr>
          <a:xfrm>
            <a:off x="7527884" y="3917570"/>
            <a:ext cx="1884725" cy="599177"/>
          </a:xfrm>
          <a:prstGeom prst="roundRect">
            <a:avLst>
              <a:gd name="adj" fmla="val 16667"/>
            </a:avLst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슬라이드쇼 실행후 클릭하시면 영상을 보실 수 있습니다</a:t>
            </a:r>
            <a:r>
              <a: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.</a:t>
            </a:r>
            <a:endPara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</a:endParaRPr>
          </a:p>
        </p:txBody>
      </p:sp>
      <p:graphicFrame>
        <p:nvGraphicFramePr>
          <p:cNvPr id="10" name="표 10"/>
          <p:cNvGraphicFramePr>
            <a:graphicFrameLocks noGrp="1"/>
          </p:cNvGraphicFramePr>
          <p:nvPr/>
        </p:nvGraphicFramePr>
        <p:xfrm>
          <a:off x="322525" y="5658771"/>
          <a:ext cx="2832735" cy="89915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44955"/>
                <a:gridCol w="1287780"/>
              </a:tblGrid>
              <a:tr h="0"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구분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판매가</a:t>
                      </a:r>
                      <a:r>
                        <a:rPr lang="en-US" altLang="ko-KR" sz="900">
                          <a:latin typeface="맑은 고딕"/>
                        </a:rPr>
                        <a:t>(VAT</a:t>
                      </a:r>
                      <a:r>
                        <a:rPr lang="ko-KR" altLang="en-US" sz="900">
                          <a:latin typeface="맑은 고딕"/>
                        </a:rPr>
                        <a:t>별도</a:t>
                      </a:r>
                      <a:r>
                        <a:rPr lang="en-US" altLang="ko-KR" sz="900">
                          <a:latin typeface="맑은 고딕"/>
                        </a:rPr>
                        <a:t>)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S12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14,500,000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S12EV (Standard)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15,500,000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S12EV (Advance)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17,000,000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2"/>
          <a:srcRect l="20750" r="25010"/>
          <a:stretch>
            <a:fillRect/>
          </a:stretch>
        </p:blipFill>
        <p:spPr>
          <a:xfrm>
            <a:off x="6886098" y="924432"/>
            <a:ext cx="2725518" cy="2829202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3"/>
          <a:srcRect l="26460" r="28220"/>
          <a:stretch>
            <a:fillRect/>
          </a:stretch>
        </p:blipFill>
        <p:spPr>
          <a:xfrm>
            <a:off x="5101068" y="3222789"/>
            <a:ext cx="1946441" cy="2418197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4"/>
          <a:srcRect l="26590" r="31570"/>
          <a:stretch>
            <a:fillRect/>
          </a:stretch>
        </p:blipFill>
        <p:spPr>
          <a:xfrm>
            <a:off x="4953000" y="602237"/>
            <a:ext cx="2008041" cy="2701962"/>
          </a:xfrm>
          <a:prstGeom prst="rect">
            <a:avLst/>
          </a:prstGeom>
        </p:spPr>
      </p:pic>
      <p:graphicFrame>
        <p:nvGraphicFramePr>
          <p:cNvPr id="21" name="표 12"/>
          <p:cNvGraphicFramePr>
            <a:graphicFrameLocks noGrp="1"/>
          </p:cNvGraphicFramePr>
          <p:nvPr/>
        </p:nvGraphicFramePr>
        <p:xfrm>
          <a:off x="322525" y="959981"/>
          <a:ext cx="4500560" cy="45005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55090"/>
                <a:gridCol w="480563"/>
                <a:gridCol w="851147"/>
                <a:gridCol w="956816"/>
                <a:gridCol w="956944"/>
              </a:tblGrid>
              <a:tr h="218551"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항목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단위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S</a:t>
                      </a:r>
                      <a:r>
                        <a:rPr lang="en-US" altLang="ko-KR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12</a:t>
                      </a:r>
                      <a:endParaRPr lang="en-US" altLang="ko-KR" sz="900" u="none" strike="noStrike">
                        <a:solidFill>
                          <a:schemeClr val="lt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i="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S12EV Standard</a:t>
                      </a:r>
                      <a:endParaRPr lang="en-US" altLang="ko-KR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i="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S12EV Advance</a:t>
                      </a:r>
                      <a:endParaRPr lang="en-US" altLang="ko-KR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218551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배터리종류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납배터리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2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리튬배터리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18551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배터리용량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Ah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310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160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210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551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일사용시간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hrs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4~5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4~5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5~6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551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최고속도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km/h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6.5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18551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전압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V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36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18551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브러시모터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W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500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  <a:ea typeface="맑은 고딕"/>
                        </a:rPr>
                        <a:t>x 2ea</a:t>
                      </a:r>
                      <a:endParaRPr lang="en-US" altLang="ko-KR" sz="900" b="1" u="none" strike="noStrike"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18551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흡입모터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W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670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18551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소음도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dB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65 (Eco Mode)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83316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시간당 최대청소면적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m²/h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6500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18551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브러시폭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500 x 2ea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18551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세수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폐수탱크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ℓ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140 / 180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18551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스퀴지폭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1120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18551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브러시압력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100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18551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브러시속도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RPM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200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18551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길이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1900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83316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폭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장비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스퀴지포함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1100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1120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18551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높이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1390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18551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무게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장비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292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18551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무게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배터리포함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588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350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357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S12 (</a:t>
            </a:r>
            <a:r>
              <a:rPr lang="ko-KR" altLang="en-US" sz="1500" b="1">
                <a:latin typeface="+mn-ea"/>
              </a:rPr>
              <a:t>탑승 습식 청소장비</a:t>
            </a:r>
            <a:r>
              <a:rPr lang="en-US" altLang="ko-KR" sz="1500" b="1">
                <a:latin typeface="+mn-ea"/>
              </a:rPr>
              <a:t>)</a:t>
            </a:r>
            <a:endParaRPr lang="ko-KR" altLang="en-US" sz="1500" b="1"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27" name="TextBox 7">
            <a:hlinkClick r:id="rId5"/>
          </p:cNvPr>
          <p:cNvSpPr txBox="1"/>
          <p:nvPr/>
        </p:nvSpPr>
        <p:spPr>
          <a:xfrm>
            <a:off x="7452442" y="5036141"/>
            <a:ext cx="2337798" cy="270554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사용현장 영상보기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8" name="TextBox 7">
            <a:hlinkClick r:id="rId6"/>
          </p:cNvPr>
          <p:cNvSpPr txBox="1"/>
          <p:nvPr/>
        </p:nvSpPr>
        <p:spPr>
          <a:xfrm>
            <a:off x="7453902" y="4646642"/>
            <a:ext cx="2337798" cy="27094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쇼핑몰에서 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9" name="TextBox 7">
            <a:hlinkClick r:id="rId7"/>
          </p:cNvPr>
          <p:cNvSpPr txBox="1"/>
          <p:nvPr/>
        </p:nvSpPr>
        <p:spPr>
          <a:xfrm>
            <a:off x="7446116" y="5425253"/>
            <a:ext cx="2337798" cy="272318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사용법 및 간단 유지보수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30" name="TextBox 7">
            <a:hlinkClick r:id="rId8"/>
          </p:cNvPr>
          <p:cNvSpPr txBox="1"/>
          <p:nvPr/>
        </p:nvSpPr>
        <p:spPr>
          <a:xfrm>
            <a:off x="7449996" y="6239466"/>
            <a:ext cx="2337798" cy="27090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중고차 처분가격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31" name="TextBox 7">
            <a:hlinkClick r:id="rId9"/>
          </p:cNvPr>
          <p:cNvSpPr txBox="1"/>
          <p:nvPr/>
        </p:nvSpPr>
        <p:spPr>
          <a:xfrm>
            <a:off x="7449290" y="5839768"/>
            <a:ext cx="2337798" cy="27090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케어서비스</a:t>
            </a:r>
            <a:r>
              <a: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(</a:t>
            </a: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토탈</a:t>
            </a:r>
            <a:r>
              <a: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/</a:t>
            </a: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안심</a:t>
            </a:r>
            <a:r>
              <a: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)</a:t>
            </a:r>
            <a:endPara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2460" y="1476974"/>
            <a:ext cx="8641080" cy="3904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353A0D-DFBC-4934-871C-87C9D2E88333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 dirty="0">
                <a:latin typeface="+mn-ea"/>
              </a:rPr>
              <a:t>S12 (</a:t>
            </a:r>
            <a:r>
              <a:rPr lang="ko-KR" altLang="en-US" sz="1500" b="1" dirty="0">
                <a:latin typeface="+mn-ea"/>
              </a:rPr>
              <a:t>탑승 습식 청소장비</a:t>
            </a:r>
            <a:r>
              <a:rPr lang="en-US" altLang="ko-KR" sz="1500" b="1" dirty="0">
                <a:latin typeface="+mn-ea"/>
              </a:rPr>
              <a:t>)</a:t>
            </a:r>
            <a:endParaRPr lang="ko-KR" altLang="en-US" sz="1500" b="1" dirty="0">
              <a:latin typeface="+mn-ea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D2E4C7A-CAAA-4AC8-A6DD-691239A939AC}"/>
              </a:ext>
            </a:extLst>
          </p:cNvPr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hlinkClick r:id="rId2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20965" y="2082700"/>
            <a:ext cx="4320540" cy="2700337"/>
          </a:xfrm>
          <a:prstGeom prst="rect">
            <a:avLst/>
          </a:prstGeom>
        </p:spPr>
      </p:pic>
      <p:pic>
        <p:nvPicPr>
          <p:cNvPr id="22" name="그림 21">
            <a:hlinkClick r:id="rId4"/>
          </p:cNvPr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953000" y="2078831"/>
            <a:ext cx="4320540" cy="2700337"/>
          </a:xfrm>
          <a:prstGeom prst="rect">
            <a:avLst/>
          </a:prstGeom>
        </p:spPr>
      </p:pic>
      <p:sp>
        <p:nvSpPr>
          <p:cNvPr id="25" name="TextBox 12"/>
          <p:cNvSpPr txBox="1"/>
          <p:nvPr/>
        </p:nvSpPr>
        <p:spPr>
          <a:xfrm>
            <a:off x="2608463" y="5210801"/>
            <a:ext cx="4689073" cy="30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슬라이드쇼 실행후 클릭하시면 영상을 보실 수 있습니다</a:t>
            </a:r>
            <a:r>
              <a:rPr kumimoji="0" lang="en-US" altLang="ko-KR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178E9A-C01B-4B8F-88E2-571BE8D0FFF4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 dirty="0">
                <a:latin typeface="+mn-ea"/>
              </a:rPr>
              <a:t>S12 (</a:t>
            </a:r>
            <a:r>
              <a:rPr lang="ko-KR" altLang="en-US" sz="1500" b="1" dirty="0">
                <a:latin typeface="+mn-ea"/>
              </a:rPr>
              <a:t>탑승 습식 청소장비</a:t>
            </a:r>
            <a:r>
              <a:rPr lang="en-US" altLang="ko-KR" sz="1500" b="1" dirty="0">
                <a:latin typeface="+mn-ea"/>
              </a:rPr>
              <a:t>)</a:t>
            </a:r>
            <a:endParaRPr lang="ko-KR" altLang="en-US" sz="1500" b="1" dirty="0">
              <a:latin typeface="+mn-ea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2B66457-FFCE-47A1-B389-86D4868989C0}"/>
              </a:ext>
            </a:extLst>
          </p:cNvPr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"/>
          <p:cNvSpPr/>
          <p:nvPr/>
        </p:nvSpPr>
        <p:spPr>
          <a:xfrm>
            <a:off x="7206249" y="4935830"/>
            <a:ext cx="2522999" cy="1767708"/>
          </a:xfrm>
          <a:prstGeom prst="roundRect">
            <a:avLst>
              <a:gd name="adj" fmla="val 16667"/>
            </a:avLst>
          </a:prstGeom>
          <a:solidFill>
            <a:srgbClr val="ffffff">
              <a:alpha val="100000"/>
            </a:srgbClr>
          </a:solidFill>
          <a:ln w="12700" cap="flat" cmpd="sng" algn="ctr">
            <a:solidFill>
              <a:srgbClr val="1c5836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27" name=""/>
          <p:cNvSpPr/>
          <p:nvPr/>
        </p:nvSpPr>
        <p:spPr>
          <a:xfrm>
            <a:off x="7527884" y="4606807"/>
            <a:ext cx="1884725" cy="599177"/>
          </a:xfrm>
          <a:prstGeom prst="roundRect">
            <a:avLst>
              <a:gd name="adj" fmla="val 16667"/>
            </a:avLst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슬라이드쇼 실행후 클릭하시면 영상을 보실 수 있습니다</a:t>
            </a:r>
            <a:r>
              <a: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.</a:t>
            </a:r>
            <a:endPara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flipH="1">
            <a:off x="6369779" y="1170533"/>
            <a:ext cx="2655072" cy="3088997"/>
          </a:xfrm>
          <a:prstGeom prst="rect">
            <a:avLst/>
          </a:prstGeom>
        </p:spPr>
      </p:pic>
      <p:graphicFrame>
        <p:nvGraphicFramePr>
          <p:cNvPr id="12" name="표 12"/>
          <p:cNvGraphicFramePr>
            <a:graphicFrameLocks noGrp="1" noChangeAspect="1"/>
          </p:cNvGraphicFramePr>
          <p:nvPr/>
        </p:nvGraphicFramePr>
        <p:xfrm>
          <a:off x="322955" y="962373"/>
          <a:ext cx="3471391" cy="199027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38299"/>
                <a:gridCol w="657634"/>
                <a:gridCol w="1275458"/>
              </a:tblGrid>
              <a:tr h="221142"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항목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단위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SSDAM</a:t>
                      </a:r>
                      <a:endParaRPr lang="en-US" altLang="ko-KR" sz="900" u="none" strike="noStrike">
                        <a:solidFill>
                          <a:schemeClr val="lt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시간당 최대청소면적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m²/h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3,680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청소폭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920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메인브러시폭</a:t>
                      </a:r>
                      <a:endParaRPr lang="ko-KR" altLang="en-US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u="none" strike="noStrike"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480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탱크용량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1100" b="1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ℓ</a:t>
                      </a:r>
                      <a:endParaRPr lang="en-US" altLang="ko-KR" sz="1100" b="1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40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길이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1,250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폭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920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높이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1,050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무게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21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표 10"/>
          <p:cNvGraphicFramePr>
            <a:graphicFrameLocks noGrp="1"/>
          </p:cNvGraphicFramePr>
          <p:nvPr/>
        </p:nvGraphicFramePr>
        <p:xfrm>
          <a:off x="322955" y="6098475"/>
          <a:ext cx="2813685" cy="4495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35430"/>
                <a:gridCol w="1278255"/>
              </a:tblGrid>
              <a:tr h="0"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구분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판매가</a:t>
                      </a:r>
                      <a:r>
                        <a:rPr lang="en-US" altLang="ko-KR" sz="900">
                          <a:latin typeface="맑은 고딕"/>
                        </a:rPr>
                        <a:t>(VAT</a:t>
                      </a:r>
                      <a:r>
                        <a:rPr lang="ko-KR" altLang="en-US" sz="900">
                          <a:latin typeface="맑은 고딕"/>
                        </a:rPr>
                        <a:t>별도</a:t>
                      </a:r>
                      <a:r>
                        <a:rPr lang="en-US" altLang="ko-KR" sz="900">
                          <a:latin typeface="맑은 고딕"/>
                        </a:rPr>
                        <a:t>)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SSDAM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290,000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3"/>
          <a:srcRect l="19770" t="9000" r="29800"/>
          <a:stretch>
            <a:fillRect/>
          </a:stretch>
        </p:blipFill>
        <p:spPr>
          <a:xfrm>
            <a:off x="976197" y="3166135"/>
            <a:ext cx="2655072" cy="269740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4"/>
          <a:srcRect l="29320" r="31980"/>
          <a:stretch>
            <a:fillRect/>
          </a:stretch>
        </p:blipFill>
        <p:spPr>
          <a:xfrm>
            <a:off x="3899587" y="3281706"/>
            <a:ext cx="1694445" cy="24652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SSDAM (</a:t>
            </a:r>
            <a:r>
              <a:rPr lang="ko-KR" altLang="en-US" sz="1500" b="1">
                <a:latin typeface="+mn-ea"/>
              </a:rPr>
              <a:t>무동력 건식 청소장비</a:t>
            </a:r>
            <a:r>
              <a:rPr lang="en-US" altLang="ko-KR" sz="1500" b="1">
                <a:latin typeface="+mn-ea"/>
              </a:rPr>
              <a:t>)</a:t>
            </a:r>
            <a:endParaRPr lang="ko-KR" altLang="en-US" sz="1500" b="1">
              <a:latin typeface="+mn-ea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23" name="TextBox 7">
            <a:hlinkClick r:id="rId5"/>
          </p:cNvPr>
          <p:cNvSpPr txBox="1"/>
          <p:nvPr/>
        </p:nvSpPr>
        <p:spPr>
          <a:xfrm>
            <a:off x="7455641" y="5425253"/>
            <a:ext cx="2337798" cy="272318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쇼핑몰에서 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4" name="TextBox 7">
            <a:hlinkClick r:id="rId6"/>
          </p:cNvPr>
          <p:cNvSpPr txBox="1"/>
          <p:nvPr/>
        </p:nvSpPr>
        <p:spPr>
          <a:xfrm>
            <a:off x="7459521" y="6239466"/>
            <a:ext cx="2337798" cy="27090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사용법 및 간단 유지보수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5" name="TextBox 7">
            <a:hlinkClick r:id="rId7"/>
          </p:cNvPr>
          <p:cNvSpPr txBox="1"/>
          <p:nvPr/>
        </p:nvSpPr>
        <p:spPr>
          <a:xfrm>
            <a:off x="7458815" y="5839768"/>
            <a:ext cx="2337798" cy="27090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사용현장 영상보기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2460" y="1396866"/>
            <a:ext cx="8641080" cy="4064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4311D7-2E4F-4F00-A9E0-D713544520AF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 dirty="0">
                <a:latin typeface="+mn-ea"/>
              </a:rPr>
              <a:t>SSDAM (</a:t>
            </a:r>
            <a:r>
              <a:rPr lang="ko-KR" altLang="en-US" sz="1500" b="1" dirty="0" err="1">
                <a:latin typeface="+mn-ea"/>
              </a:rPr>
              <a:t>무동력</a:t>
            </a:r>
            <a:r>
              <a:rPr lang="ko-KR" altLang="en-US" sz="1500" b="1" dirty="0">
                <a:latin typeface="+mn-ea"/>
              </a:rPr>
              <a:t> 건식 청소장비</a:t>
            </a:r>
            <a:r>
              <a:rPr lang="en-US" altLang="ko-KR" sz="1500" b="1" dirty="0">
                <a:latin typeface="+mn-ea"/>
              </a:rPr>
              <a:t>)</a:t>
            </a:r>
            <a:endParaRPr lang="ko-KR" altLang="en-US" sz="1500" b="1" dirty="0">
              <a:latin typeface="+mn-ea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A395DFE-5B68-4805-84AD-AD9E2807C6EC}"/>
              </a:ext>
            </a:extLst>
          </p:cNvPr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hlinkClick r:id="rId2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19465" y="2066067"/>
            <a:ext cx="4320540" cy="2700337"/>
          </a:xfrm>
          <a:prstGeom prst="rect">
            <a:avLst/>
          </a:prstGeom>
        </p:spPr>
      </p:pic>
      <p:pic>
        <p:nvPicPr>
          <p:cNvPr id="5" name="그림 4">
            <a:hlinkClick r:id="rId4"/>
          </p:cNvPr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953000" y="2078831"/>
            <a:ext cx="4320540" cy="2700337"/>
          </a:xfrm>
          <a:prstGeom prst="rect">
            <a:avLst/>
          </a:prstGeom>
        </p:spPr>
      </p:pic>
      <p:sp>
        <p:nvSpPr>
          <p:cNvPr id="8" name="TextBox 12"/>
          <p:cNvSpPr txBox="1"/>
          <p:nvPr/>
        </p:nvSpPr>
        <p:spPr>
          <a:xfrm>
            <a:off x="2608463" y="5210801"/>
            <a:ext cx="4689073" cy="30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슬라이드쇼 실행후 클릭하시면 영상을 보실 수 있습니다</a:t>
            </a:r>
            <a:r>
              <a:rPr kumimoji="0" lang="en-US" altLang="ko-KR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7F7D8-9584-482D-9D26-09980EE45A2C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 dirty="0">
                <a:latin typeface="+mn-ea"/>
              </a:rPr>
              <a:t>SSDAM (</a:t>
            </a:r>
            <a:r>
              <a:rPr lang="ko-KR" altLang="en-US" sz="1500" b="1" dirty="0" err="1">
                <a:latin typeface="+mn-ea"/>
              </a:rPr>
              <a:t>무동력</a:t>
            </a:r>
            <a:r>
              <a:rPr lang="ko-KR" altLang="en-US" sz="1500" b="1" dirty="0">
                <a:latin typeface="+mn-ea"/>
              </a:rPr>
              <a:t> 건식 청소장비</a:t>
            </a:r>
            <a:r>
              <a:rPr lang="en-US" altLang="ko-KR" sz="1500" b="1" dirty="0">
                <a:latin typeface="+mn-ea"/>
              </a:rPr>
              <a:t>)</a:t>
            </a:r>
            <a:endParaRPr lang="ko-KR" altLang="en-US" sz="1500" b="1" dirty="0">
              <a:latin typeface="+mn-ea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C265266-179E-4A13-88F1-2274FF8885EC}"/>
              </a:ext>
            </a:extLst>
          </p:cNvPr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"/>
          <p:cNvSpPr/>
          <p:nvPr/>
        </p:nvSpPr>
        <p:spPr>
          <a:xfrm>
            <a:off x="7206249" y="4258278"/>
            <a:ext cx="2522999" cy="2445260"/>
          </a:xfrm>
          <a:prstGeom prst="roundRect">
            <a:avLst>
              <a:gd name="adj" fmla="val 16667"/>
            </a:avLst>
          </a:prstGeom>
          <a:solidFill>
            <a:srgbClr val="ffffff">
              <a:alpha val="100000"/>
            </a:srgbClr>
          </a:solidFill>
          <a:ln w="12700" cap="flat" cmpd="sng" algn="ctr">
            <a:solidFill>
              <a:srgbClr val="1c5836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31" name=""/>
          <p:cNvSpPr/>
          <p:nvPr/>
        </p:nvSpPr>
        <p:spPr>
          <a:xfrm>
            <a:off x="7527884" y="3917570"/>
            <a:ext cx="1884725" cy="599177"/>
          </a:xfrm>
          <a:prstGeom prst="roundRect">
            <a:avLst>
              <a:gd name="adj" fmla="val 16667"/>
            </a:avLst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슬라이드쇼 실행후 클릭하시면 영상을 보실 수 있습니다</a:t>
            </a:r>
            <a:r>
              <a: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.</a:t>
            </a:r>
            <a:endPara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</a:endParaRPr>
          </a:p>
        </p:txBody>
      </p:sp>
      <p:graphicFrame>
        <p:nvGraphicFramePr>
          <p:cNvPr id="15" name="표 12"/>
          <p:cNvGraphicFramePr>
            <a:graphicFrameLocks noGrp="1"/>
          </p:cNvGraphicFramePr>
          <p:nvPr/>
        </p:nvGraphicFramePr>
        <p:xfrm>
          <a:off x="322955" y="962373"/>
          <a:ext cx="4500559" cy="45005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8009"/>
                <a:gridCol w="473277"/>
                <a:gridCol w="753297"/>
                <a:gridCol w="957988"/>
                <a:gridCol w="957988"/>
              </a:tblGrid>
              <a:tr h="247238"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항목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단위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W12</a:t>
                      </a:r>
                      <a:endParaRPr lang="en-US" altLang="ko-KR" sz="900" u="none" strike="noStrike">
                        <a:solidFill>
                          <a:schemeClr val="lt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i="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W12EV Standard</a:t>
                      </a:r>
                      <a:endParaRPr lang="en-US" altLang="ko-KR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i="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W12EV Advance</a:t>
                      </a:r>
                      <a:endParaRPr lang="en-US" altLang="ko-KR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24723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배터리종류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납배터리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2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리튬배터리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4723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배터리용량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Ah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242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105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160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4723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일사용시간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hrs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4~5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4~5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5~6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4723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최고속도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km/h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6.5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4723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전압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V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24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4723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시간당 최대청소면적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m²/h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7800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4723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청소폭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800" b="1" u="none" strike="noStrike">
                          <a:effectLst/>
                          <a:latin typeface="맑은 고딕"/>
                        </a:rPr>
                        <a:t>메인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800" b="1" u="none" strike="noStrike">
                          <a:effectLst/>
                          <a:latin typeface="맑은 고딕"/>
                        </a:rPr>
                        <a:t>사이드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8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700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1,200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97503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브러시모터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800" b="1" u="none" strike="noStrike">
                          <a:effectLst/>
                          <a:latin typeface="맑은 고딕"/>
                        </a:rPr>
                        <a:t>메인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800" b="1" u="none" strike="noStrike">
                          <a:effectLst/>
                          <a:latin typeface="맑은 고딕"/>
                        </a:rPr>
                        <a:t>사이드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8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W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  <a:ea typeface="맑은 고딕"/>
                        </a:rPr>
                        <a:t>500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  <a:ea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  <a:ea typeface="맑은 고딕"/>
                        </a:rPr>
                        <a:t>90 x 2ea</a:t>
                      </a:r>
                      <a:endParaRPr lang="en-US" altLang="ko-KR" sz="900" b="1" u="none" strike="noStrike"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4723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흡입모터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W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180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4723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등판각도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  <a:ea typeface="맑은 고딕"/>
                        </a:rPr>
                        <a:t>%</a:t>
                      </a:r>
                      <a:endParaRPr lang="en-US" altLang="ko-KR" sz="900" b="1" u="none" strike="noStrike"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16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4723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호퍼용량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1100" b="1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ℓ</a:t>
                      </a:r>
                      <a:endParaRPr lang="en-US" altLang="ko-KR" sz="1100" b="1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  <a:ea typeface="맑은 고딕"/>
                        </a:rPr>
                        <a:t>70</a:t>
                      </a:r>
                      <a:endParaRPr lang="en-US" altLang="ko-KR" sz="900" b="1" u="none" strike="noStrike"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4723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필터면적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m²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4723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길이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1,512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4723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폭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800" b="1" u="none" strike="noStrike">
                          <a:effectLst/>
                          <a:latin typeface="맑은 고딕"/>
                        </a:rPr>
                        <a:t>사이드브러시 포함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8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1,200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4723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높이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1,130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4723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무게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800" b="1" u="none" strike="noStrike">
                          <a:effectLst/>
                          <a:latin typeface="맑은 고딕"/>
                        </a:rPr>
                        <a:t>장비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8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410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4723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무게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800" b="1" u="none" strike="noStrike">
                          <a:effectLst/>
                          <a:latin typeface="맑은 고딕"/>
                        </a:rPr>
                        <a:t>배터리포함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8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580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436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447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6" name="표 10"/>
          <p:cNvGraphicFramePr>
            <a:graphicFrameLocks noGrp="1"/>
          </p:cNvGraphicFramePr>
          <p:nvPr/>
        </p:nvGraphicFramePr>
        <p:xfrm>
          <a:off x="322955" y="5658771"/>
          <a:ext cx="2832735" cy="89915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44955"/>
                <a:gridCol w="1287780"/>
              </a:tblGrid>
              <a:tr h="0"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구분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판매가</a:t>
                      </a:r>
                      <a:r>
                        <a:rPr lang="en-US" altLang="ko-KR" sz="900">
                          <a:latin typeface="맑은 고딕"/>
                        </a:rPr>
                        <a:t>(VAT</a:t>
                      </a:r>
                      <a:r>
                        <a:rPr lang="ko-KR" altLang="en-US" sz="900">
                          <a:latin typeface="맑은 고딕"/>
                        </a:rPr>
                        <a:t>별도</a:t>
                      </a:r>
                      <a:r>
                        <a:rPr lang="en-US" altLang="ko-KR" sz="900">
                          <a:latin typeface="맑은 고딕"/>
                        </a:rPr>
                        <a:t>)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W12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9,500,000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W12EV (Standard)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9,900,000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W12EV (Advance)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12,500,000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"/>
          <a:srcRect l="21240" t="10250" r="14870" b="5920"/>
          <a:stretch>
            <a:fillRect/>
          </a:stretch>
        </p:blipFill>
        <p:spPr>
          <a:xfrm>
            <a:off x="4991100" y="3429000"/>
            <a:ext cx="2265537" cy="2230624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3"/>
          <a:srcRect l="6730" t="16270" r="18530"/>
          <a:stretch>
            <a:fillRect/>
          </a:stretch>
        </p:blipFill>
        <p:spPr>
          <a:xfrm>
            <a:off x="4953000" y="768616"/>
            <a:ext cx="2396488" cy="2014649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4"/>
          <a:srcRect l="20170" t="10190" r="20850" b="13000"/>
          <a:stretch>
            <a:fillRect/>
          </a:stretch>
        </p:blipFill>
        <p:spPr>
          <a:xfrm>
            <a:off x="6841008" y="1351890"/>
            <a:ext cx="2704385" cy="26429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W12 (</a:t>
            </a:r>
            <a:r>
              <a:rPr lang="ko-KR" altLang="en-US" sz="1500" b="1">
                <a:latin typeface="+mn-ea"/>
              </a:rPr>
              <a:t>탑승 건식 청소장비</a:t>
            </a:r>
            <a:r>
              <a:rPr lang="en-US" altLang="ko-KR" sz="1500" b="1">
                <a:latin typeface="+mn-ea"/>
              </a:rPr>
              <a:t>)</a:t>
            </a:r>
            <a:endParaRPr lang="ko-KR" altLang="en-US" sz="1500" b="1"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25" name="TextBox 7">
            <a:hlinkClick r:id="rId5"/>
          </p:cNvPr>
          <p:cNvSpPr txBox="1"/>
          <p:nvPr/>
        </p:nvSpPr>
        <p:spPr>
          <a:xfrm>
            <a:off x="7452442" y="5036141"/>
            <a:ext cx="2337798" cy="270554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사용현장 영상보기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6" name="TextBox 7">
            <a:hlinkClick r:id="rId6"/>
          </p:cNvPr>
          <p:cNvSpPr txBox="1"/>
          <p:nvPr/>
        </p:nvSpPr>
        <p:spPr>
          <a:xfrm>
            <a:off x="7453902" y="4646642"/>
            <a:ext cx="2337798" cy="27094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쇼핑몰에서 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7" name="TextBox 7">
            <a:hlinkClick r:id="rId7"/>
          </p:cNvPr>
          <p:cNvSpPr txBox="1"/>
          <p:nvPr/>
        </p:nvSpPr>
        <p:spPr>
          <a:xfrm>
            <a:off x="7446116" y="5425253"/>
            <a:ext cx="2337798" cy="272318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사용법 및 간단 유지보수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8" name="TextBox 7">
            <a:hlinkClick r:id="rId8"/>
          </p:cNvPr>
          <p:cNvSpPr txBox="1"/>
          <p:nvPr/>
        </p:nvSpPr>
        <p:spPr>
          <a:xfrm>
            <a:off x="7449996" y="6239466"/>
            <a:ext cx="2337798" cy="27090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중고차 처분가격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9" name="TextBox 7">
            <a:hlinkClick r:id="rId9"/>
          </p:cNvPr>
          <p:cNvSpPr txBox="1"/>
          <p:nvPr/>
        </p:nvSpPr>
        <p:spPr>
          <a:xfrm>
            <a:off x="7449290" y="5839768"/>
            <a:ext cx="2337798" cy="27090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케어서비스</a:t>
            </a:r>
            <a:r>
              <a: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(</a:t>
            </a: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토탈</a:t>
            </a:r>
            <a:r>
              <a: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/</a:t>
            </a: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안심</a:t>
            </a:r>
            <a:r>
              <a: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)</a:t>
            </a:r>
            <a:endPara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2460" y="1398345"/>
            <a:ext cx="8641080" cy="40613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E803AF-4F67-4DAC-9324-07D07483ED61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W12 (</a:t>
            </a:r>
            <a:r>
              <a:rPr lang="ko-KR" altLang="en-US" sz="1500" b="1" dirty="0">
                <a:latin typeface="+mn-ea"/>
              </a:rPr>
              <a:t>탑승 건식 청소장비</a:t>
            </a:r>
            <a:r>
              <a:rPr lang="en-US" altLang="ko-KR" sz="1500" b="1" dirty="0">
                <a:latin typeface="+mn-ea"/>
              </a:rPr>
              <a:t>)</a:t>
            </a:r>
            <a:endParaRPr lang="ko-KR" altLang="en-US" sz="1500" b="1" dirty="0">
              <a:latin typeface="+mn-ea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AFE23BC-88A4-4546-B23F-D7BE6D9FCAD2}"/>
              </a:ext>
            </a:extLst>
          </p:cNvPr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5262" y="957554"/>
            <a:ext cx="4124962" cy="3657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1200" b="1" i="1" dirty="0">
                <a:latin typeface="+mn-ea"/>
              </a:rPr>
              <a:t>2022</a:t>
            </a:r>
            <a:r>
              <a:rPr lang="ko-KR" altLang="en-US" sz="1200" b="1" i="1" dirty="0">
                <a:latin typeface="+mn-ea"/>
              </a:rPr>
              <a:t>년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01 </a:t>
            </a:r>
            <a:r>
              <a:rPr lang="ko-KR" altLang="en-US" sz="1200" dirty="0">
                <a:latin typeface="+mn-ea"/>
              </a:rPr>
              <a:t>중고장비 사이트 오픈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02 </a:t>
            </a:r>
            <a:r>
              <a:rPr lang="ko-KR" altLang="en-US" sz="1200" dirty="0">
                <a:latin typeface="+mn-ea"/>
              </a:rPr>
              <a:t>닥터시리즈 </a:t>
            </a:r>
            <a:r>
              <a:rPr lang="en-US" altLang="ko-KR" sz="1200" dirty="0">
                <a:latin typeface="+mn-ea"/>
              </a:rPr>
              <a:t>‘</a:t>
            </a:r>
            <a:r>
              <a:rPr lang="ko-KR" altLang="en-US" sz="1200" dirty="0">
                <a:latin typeface="+mn-ea"/>
              </a:rPr>
              <a:t>닥터 </a:t>
            </a:r>
            <a:r>
              <a:rPr lang="ko-KR" altLang="en-US" sz="1200" dirty="0" err="1">
                <a:latin typeface="+mn-ea"/>
              </a:rPr>
              <a:t>오비트</a:t>
            </a:r>
            <a:r>
              <a:rPr lang="en-US" altLang="ko-KR" sz="1200" dirty="0">
                <a:latin typeface="+mn-ea"/>
              </a:rPr>
              <a:t>‘ </a:t>
            </a:r>
            <a:r>
              <a:rPr lang="ko-KR" altLang="en-US" sz="1200" dirty="0">
                <a:latin typeface="+mn-ea"/>
              </a:rPr>
              <a:t>출시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03 2022 </a:t>
            </a:r>
            <a:r>
              <a:rPr lang="ko-KR" altLang="en-US" sz="1200" dirty="0">
                <a:latin typeface="+mn-ea"/>
              </a:rPr>
              <a:t>대구 베이커리</a:t>
            </a:r>
            <a:r>
              <a:rPr lang="en-US" altLang="ko-KR" sz="1200" dirty="0">
                <a:latin typeface="+mn-ea"/>
              </a:rPr>
              <a:t>&amp;</a:t>
            </a:r>
            <a:r>
              <a:rPr lang="ko-KR" altLang="en-US" sz="1200" dirty="0">
                <a:latin typeface="+mn-ea"/>
              </a:rPr>
              <a:t>카페 쇼</a:t>
            </a:r>
            <a:r>
              <a:rPr lang="en-US" altLang="ko-KR" sz="1200" dirty="0">
                <a:latin typeface="+mn-ea"/>
              </a:rPr>
              <a:t>(EXCO) </a:t>
            </a:r>
            <a:r>
              <a:rPr lang="ko-KR" altLang="en-US" sz="1200" dirty="0">
                <a:latin typeface="+mn-ea"/>
              </a:rPr>
              <a:t>참가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04 2022 </a:t>
            </a:r>
            <a:r>
              <a:rPr lang="ko-KR" altLang="en-US" sz="1200" dirty="0">
                <a:latin typeface="+mn-ea"/>
              </a:rPr>
              <a:t>대한민국 전기산업엑스포</a:t>
            </a:r>
            <a:r>
              <a:rPr lang="en-US" altLang="ko-KR" sz="1200" dirty="0">
                <a:latin typeface="+mn-ea"/>
              </a:rPr>
              <a:t>(EXCO) </a:t>
            </a:r>
            <a:r>
              <a:rPr lang="ko-KR" altLang="en-US" sz="1200" dirty="0">
                <a:latin typeface="+mn-ea"/>
              </a:rPr>
              <a:t>참가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05 </a:t>
            </a:r>
            <a:r>
              <a:rPr lang="ko-KR" altLang="en-US" sz="1200" dirty="0">
                <a:latin typeface="+mn-ea"/>
              </a:rPr>
              <a:t>보행 습식 청소장비 </a:t>
            </a:r>
            <a:r>
              <a:rPr lang="en-US" altLang="ko-KR" sz="1200" dirty="0">
                <a:latin typeface="+mn-ea"/>
              </a:rPr>
              <a:t>‘S3 mini’</a:t>
            </a:r>
            <a:r>
              <a:rPr lang="ko-KR" altLang="en-US" sz="1200" dirty="0">
                <a:latin typeface="+mn-ea"/>
              </a:rPr>
              <a:t> 출시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06 </a:t>
            </a:r>
            <a:r>
              <a:rPr lang="ko-KR" altLang="en-US" sz="1200" dirty="0">
                <a:latin typeface="+mn-ea"/>
              </a:rPr>
              <a:t>중국 </a:t>
            </a:r>
            <a:r>
              <a:rPr lang="ko-KR" altLang="en-US" sz="1200" dirty="0" err="1">
                <a:latin typeface="+mn-ea"/>
              </a:rPr>
              <a:t>리튬배터리</a:t>
            </a:r>
            <a:r>
              <a:rPr lang="ko-KR" altLang="en-US" sz="1200" dirty="0">
                <a:latin typeface="+mn-ea"/>
              </a:rPr>
              <a:t> 제조업체 </a:t>
            </a:r>
            <a:r>
              <a:rPr lang="en-US" altLang="ko-KR" sz="1200" dirty="0">
                <a:latin typeface="+mn-ea"/>
              </a:rPr>
              <a:t>‘</a:t>
            </a:r>
            <a:r>
              <a:rPr lang="en-US" altLang="ko-KR" sz="1200" dirty="0" err="1">
                <a:latin typeface="+mn-ea"/>
              </a:rPr>
              <a:t>RoyPow</a:t>
            </a:r>
            <a:r>
              <a:rPr lang="en-US" altLang="ko-KR" sz="1200" dirty="0">
                <a:latin typeface="+mn-ea"/>
              </a:rPr>
              <a:t>’ </a:t>
            </a:r>
            <a:r>
              <a:rPr lang="ko-KR" altLang="en-US" sz="1200" dirty="0">
                <a:latin typeface="+mn-ea"/>
              </a:rPr>
              <a:t>공식업체 등록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07 </a:t>
            </a:r>
            <a:r>
              <a:rPr lang="ko-KR" altLang="en-US" sz="1200" dirty="0">
                <a:latin typeface="+mn-ea"/>
              </a:rPr>
              <a:t>청소차 중고마켓 </a:t>
            </a:r>
            <a:r>
              <a:rPr lang="en-US" altLang="ko-KR" sz="1200" dirty="0">
                <a:latin typeface="+mn-ea"/>
              </a:rPr>
              <a:t>‘</a:t>
            </a:r>
            <a:r>
              <a:rPr lang="ko-KR" altLang="en-US" sz="1200" dirty="0" err="1">
                <a:latin typeface="+mn-ea"/>
              </a:rPr>
              <a:t>팰컨</a:t>
            </a:r>
            <a:r>
              <a:rPr lang="en-US" altLang="ko-KR" sz="1200" dirty="0">
                <a:latin typeface="+mn-ea"/>
              </a:rPr>
              <a:t>(Falcon)</a:t>
            </a:r>
            <a:r>
              <a:rPr lang="ko-KR" altLang="en-US" sz="1200" dirty="0">
                <a:latin typeface="+mn-ea"/>
              </a:rPr>
              <a:t>청소차</a:t>
            </a:r>
            <a:r>
              <a:rPr lang="en-US" altLang="ko-KR" sz="1200" dirty="0">
                <a:latin typeface="+mn-ea"/>
              </a:rPr>
              <a:t>‘ </a:t>
            </a:r>
            <a:r>
              <a:rPr lang="ko-KR" altLang="en-US" sz="1200" dirty="0">
                <a:latin typeface="+mn-ea"/>
              </a:rPr>
              <a:t>런칭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07 2022 </a:t>
            </a:r>
            <a:r>
              <a:rPr lang="ko-KR" altLang="en-US" sz="1200" dirty="0">
                <a:latin typeface="+mn-ea"/>
              </a:rPr>
              <a:t>국제안전보건전시회</a:t>
            </a:r>
            <a:r>
              <a:rPr lang="en-US" altLang="ko-KR" sz="1200" dirty="0">
                <a:latin typeface="+mn-ea"/>
              </a:rPr>
              <a:t>(KINTEX) </a:t>
            </a:r>
            <a:r>
              <a:rPr lang="ko-KR" altLang="en-US" sz="1200" dirty="0">
                <a:latin typeface="+mn-ea"/>
              </a:rPr>
              <a:t>참가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07 </a:t>
            </a:r>
            <a:r>
              <a:rPr lang="en-US" altLang="ko-KR" sz="1200" b="0" i="0" dirty="0">
                <a:solidFill>
                  <a:srgbClr val="222222"/>
                </a:solidFill>
                <a:effectLst/>
                <a:latin typeface="notokr"/>
              </a:rPr>
              <a:t>2022 </a:t>
            </a:r>
            <a:r>
              <a:rPr lang="ko-KR" altLang="en-US" sz="1200" b="0" i="0" dirty="0">
                <a:solidFill>
                  <a:srgbClr val="222222"/>
                </a:solidFill>
                <a:effectLst/>
                <a:latin typeface="notokr"/>
              </a:rPr>
              <a:t>대한민국 막걸리엑스포</a:t>
            </a:r>
            <a:r>
              <a:rPr lang="en-US" altLang="ko-KR" sz="1200" b="0" i="0" dirty="0">
                <a:solidFill>
                  <a:srgbClr val="222222"/>
                </a:solidFill>
                <a:effectLst/>
                <a:latin typeface="notokr"/>
              </a:rPr>
              <a:t>(</a:t>
            </a:r>
            <a:r>
              <a:rPr lang="en-US" altLang="ko-KR" sz="1200" b="0" i="0" dirty="0" err="1">
                <a:solidFill>
                  <a:srgbClr val="222222"/>
                </a:solidFill>
                <a:effectLst/>
                <a:latin typeface="notokr"/>
              </a:rPr>
              <a:t>aT</a:t>
            </a:r>
            <a:r>
              <a:rPr lang="ko-KR" altLang="en-US" sz="1200" b="0" i="0" dirty="0">
                <a:solidFill>
                  <a:srgbClr val="222222"/>
                </a:solidFill>
                <a:effectLst/>
                <a:latin typeface="notokr"/>
              </a:rPr>
              <a:t>센터</a:t>
            </a:r>
            <a:r>
              <a:rPr lang="en-US" altLang="ko-KR" sz="1200" b="0" i="0" dirty="0">
                <a:solidFill>
                  <a:srgbClr val="222222"/>
                </a:solidFill>
                <a:effectLst/>
                <a:latin typeface="notokr"/>
              </a:rPr>
              <a:t>) </a:t>
            </a:r>
            <a:r>
              <a:rPr lang="ko-KR" altLang="en-US" sz="1200" b="0" i="0" dirty="0">
                <a:solidFill>
                  <a:srgbClr val="222222"/>
                </a:solidFill>
                <a:effectLst/>
                <a:latin typeface="notokr"/>
              </a:rPr>
              <a:t>참가</a:t>
            </a:r>
            <a:endParaRPr lang="en-US" altLang="ko-KR" sz="1200" b="0" i="0" dirty="0">
              <a:solidFill>
                <a:srgbClr val="222222"/>
              </a:solidFill>
              <a:effectLst/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solidFill>
                  <a:srgbClr val="222222"/>
                </a:solidFill>
                <a:latin typeface="+mn-ea"/>
              </a:rPr>
              <a:t>09 </a:t>
            </a:r>
            <a:r>
              <a:rPr lang="ko-KR" altLang="en-US" sz="1200" b="0" i="0" dirty="0">
                <a:solidFill>
                  <a:srgbClr val="222222"/>
                </a:solidFill>
                <a:effectLst/>
                <a:latin typeface="notokr"/>
              </a:rPr>
              <a:t>탑승 습식 청소장비 </a:t>
            </a:r>
            <a:r>
              <a:rPr lang="en-US" altLang="ko-KR" sz="1200" b="0" i="0" dirty="0">
                <a:solidFill>
                  <a:srgbClr val="222222"/>
                </a:solidFill>
                <a:effectLst/>
                <a:latin typeface="notokr"/>
              </a:rPr>
              <a:t>'The New S7 Premium' </a:t>
            </a:r>
            <a:r>
              <a:rPr lang="ko-KR" altLang="en-US" sz="1200" b="0" i="0" dirty="0">
                <a:solidFill>
                  <a:srgbClr val="222222"/>
                </a:solidFill>
                <a:effectLst/>
                <a:latin typeface="notokr"/>
              </a:rPr>
              <a:t>출시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10 </a:t>
            </a:r>
            <a:r>
              <a:rPr lang="en-US" altLang="ko-KR" sz="1200" b="0" i="0" dirty="0">
                <a:solidFill>
                  <a:srgbClr val="222222"/>
                </a:solidFill>
                <a:effectLst/>
                <a:latin typeface="notokr"/>
              </a:rPr>
              <a:t>2022 </a:t>
            </a:r>
            <a:r>
              <a:rPr lang="ko-KR" altLang="en-US" sz="1200" b="0" i="0" dirty="0" err="1">
                <a:solidFill>
                  <a:srgbClr val="222222"/>
                </a:solidFill>
                <a:effectLst/>
                <a:latin typeface="notokr"/>
              </a:rPr>
              <a:t>국제해양플랜트전시회</a:t>
            </a:r>
            <a:r>
              <a:rPr lang="en-US" altLang="ko-KR" sz="1200" b="0" i="0" dirty="0">
                <a:solidFill>
                  <a:srgbClr val="222222"/>
                </a:solidFill>
                <a:effectLst/>
                <a:latin typeface="notokr"/>
              </a:rPr>
              <a:t>(BEXCO) </a:t>
            </a:r>
            <a:r>
              <a:rPr lang="ko-KR" altLang="en-US" sz="1200" b="0" i="0" dirty="0">
                <a:solidFill>
                  <a:srgbClr val="222222"/>
                </a:solidFill>
                <a:effectLst/>
                <a:latin typeface="notokr"/>
              </a:rPr>
              <a:t>참가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10 </a:t>
            </a:r>
            <a:r>
              <a:rPr lang="ko-KR" altLang="en-US" sz="1200" dirty="0">
                <a:latin typeface="+mn-ea"/>
              </a:rPr>
              <a:t>㈜스페이스 영남센터 설립</a:t>
            </a:r>
            <a:endParaRPr lang="en-US" altLang="ko-KR" sz="1200" dirty="0">
              <a:latin typeface="+mn-ea"/>
            </a:endParaRPr>
          </a:p>
        </p:txBody>
      </p:sp>
      <p:sp>
        <p:nvSpPr>
          <p:cNvPr id="9" name="직사각형 11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History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84FC6-D3C6-4E43-A966-8826CB6B8F0D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500" b="1" dirty="0" err="1">
                <a:latin typeface="+mn-ea"/>
              </a:rPr>
              <a:t>회사연혁</a:t>
            </a:r>
            <a:endParaRPr lang="ko-KR" altLang="en-US" sz="15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1652720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hlinkClick r:id="rId2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21582" y="2077420"/>
            <a:ext cx="4320540" cy="2700337"/>
          </a:xfrm>
          <a:prstGeom prst="rect">
            <a:avLst/>
          </a:prstGeom>
        </p:spPr>
      </p:pic>
      <p:pic>
        <p:nvPicPr>
          <p:cNvPr id="3" name="그림 2">
            <a:hlinkClick r:id="rId4"/>
          </p:cNvPr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953000" y="2078831"/>
            <a:ext cx="4320540" cy="2700337"/>
          </a:xfrm>
          <a:prstGeom prst="rect">
            <a:avLst/>
          </a:prstGeom>
        </p:spPr>
      </p:pic>
      <p:sp>
        <p:nvSpPr>
          <p:cNvPr id="7" name="TextBox 12"/>
          <p:cNvSpPr txBox="1"/>
          <p:nvPr/>
        </p:nvSpPr>
        <p:spPr>
          <a:xfrm>
            <a:off x="2608463" y="5210801"/>
            <a:ext cx="4689073" cy="30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슬라이드쇼 실행후 클릭하시면 영상을 보실 수 있습니다</a:t>
            </a:r>
            <a:r>
              <a:rPr kumimoji="0" lang="en-US" altLang="ko-KR" sz="1400" b="1" i="0" u="none" strike="noStrike" kern="1200" cap="none" spc="0" normalizeH="0" baseline="0">
                <a:solidFill>
                  <a:srgbClr val="000000"/>
                </a:solidFill>
                <a:latin typeface="맑은 고딕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35B58B-B089-4468-B1F1-F223D8806CF1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W12 (</a:t>
            </a:r>
            <a:r>
              <a:rPr lang="ko-KR" altLang="en-US" sz="1500" b="1" dirty="0">
                <a:latin typeface="+mn-ea"/>
              </a:rPr>
              <a:t>탑승 건식 청소장비</a:t>
            </a:r>
            <a:r>
              <a:rPr lang="en-US" altLang="ko-KR" sz="1500" b="1" dirty="0">
                <a:latin typeface="+mn-ea"/>
              </a:rPr>
              <a:t>)</a:t>
            </a:r>
            <a:endParaRPr lang="ko-KR" altLang="en-US" sz="1500" b="1" dirty="0">
              <a:latin typeface="+mn-ea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DA86B549-B41A-47CA-A22C-9F3E768C41EE}"/>
              </a:ext>
            </a:extLst>
          </p:cNvPr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"/>
          <p:cNvSpPr/>
          <p:nvPr/>
        </p:nvSpPr>
        <p:spPr>
          <a:xfrm>
            <a:off x="7206249" y="4258278"/>
            <a:ext cx="2522999" cy="2445260"/>
          </a:xfrm>
          <a:prstGeom prst="roundRect">
            <a:avLst>
              <a:gd name="adj" fmla="val 16667"/>
            </a:avLst>
          </a:prstGeom>
          <a:solidFill>
            <a:srgbClr val="ffffff">
              <a:alpha val="100000"/>
            </a:srgbClr>
          </a:solidFill>
          <a:ln w="12700" cap="flat" cmpd="sng" algn="ctr">
            <a:solidFill>
              <a:srgbClr val="1c5836">
                <a:alpha val="100000"/>
              </a:srgbClr>
            </a:solidFill>
            <a:prstDash val="solid"/>
            <a:miter/>
          </a:ln>
        </p:spPr>
        <p:txBody>
          <a:bodyPr anchor="ctr"/>
          <a:p>
            <a:pPr marL="0" indent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34" name=""/>
          <p:cNvSpPr/>
          <p:nvPr/>
        </p:nvSpPr>
        <p:spPr>
          <a:xfrm>
            <a:off x="7527884" y="3917570"/>
            <a:ext cx="1884725" cy="599177"/>
          </a:xfrm>
          <a:prstGeom prst="roundRect">
            <a:avLst>
              <a:gd name="adj" fmla="val 16667"/>
            </a:avLst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슬라이드쇼 실행후 클릭하시면 영상을 보실 수 있습니다</a:t>
            </a:r>
            <a:r>
              <a: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</a:rPr>
              <a:t>.</a:t>
            </a:r>
            <a:endParaRPr xmlns:mc="http://schemas.openxmlformats.org/markup-compatibility/2006" xmlns:hp="http://schemas.haansoft.com/office/presentation/8.0" kumimoji="0" lang="en-US" altLang="ko-KR" sz="900" b="1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2"/>
          <a:srcRect l="18480" r="19670"/>
          <a:stretch>
            <a:fillRect/>
          </a:stretch>
        </p:blipFill>
        <p:spPr>
          <a:xfrm rot="10800000" flipV="1">
            <a:off x="7201152" y="604823"/>
            <a:ext cx="2480184" cy="3177786"/>
          </a:xfrm>
          <a:prstGeom prst="rect">
            <a:avLst/>
          </a:prstGeom>
        </p:spPr>
      </p:pic>
      <p:graphicFrame>
        <p:nvGraphicFramePr>
          <p:cNvPr id="19" name="표 12"/>
          <p:cNvGraphicFramePr>
            <a:graphicFrameLocks noGrp="1"/>
          </p:cNvGraphicFramePr>
          <p:nvPr/>
        </p:nvGraphicFramePr>
        <p:xfrm>
          <a:off x="322524" y="959550"/>
          <a:ext cx="4500560" cy="45005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8009"/>
                <a:gridCol w="492917"/>
                <a:gridCol w="733658"/>
                <a:gridCol w="957988"/>
                <a:gridCol w="957988"/>
              </a:tblGrid>
              <a:tr h="234363"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항목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단위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W15</a:t>
                      </a:r>
                      <a:endParaRPr lang="en-US" altLang="ko-KR" sz="900" u="none" strike="noStrike">
                        <a:solidFill>
                          <a:schemeClr val="lt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i="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W15EV </a:t>
                      </a:r>
                      <a:r>
                        <a:rPr lang="en-US" altLang="ko-KR" sz="800" i="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Standard</a:t>
                      </a:r>
                      <a:endParaRPr lang="en-US" altLang="ko-KR" sz="8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i="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W15EV </a:t>
                      </a:r>
                      <a:r>
                        <a:rPr lang="en-US" altLang="ko-KR" sz="800" i="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Advance</a:t>
                      </a:r>
                      <a:endParaRPr lang="en-US" altLang="ko-KR" sz="8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234363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배터리종류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납배터리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2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리튬배터리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34363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배터리용량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Ah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242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160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210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34363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일사용시간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hrs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4~5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4~5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5~6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34363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최고속도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km/h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7.5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34363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전압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V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36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34363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시간당 최대청소면적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m²/h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10,875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34363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청소폭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800" b="1" u="none" strike="noStrike">
                          <a:effectLst/>
                          <a:latin typeface="맑은 고딕"/>
                        </a:rPr>
                        <a:t>메인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800" b="1" u="none" strike="noStrike">
                          <a:effectLst/>
                          <a:latin typeface="맑은 고딕"/>
                        </a:rPr>
                        <a:t>사이드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8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710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1,500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82011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브러시모터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800" b="1" u="none" strike="noStrike">
                          <a:effectLst/>
                          <a:latin typeface="맑은 고딕"/>
                        </a:rPr>
                        <a:t>메인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800" b="1" u="none" strike="noStrike">
                          <a:effectLst/>
                          <a:latin typeface="맑은 고딕"/>
                        </a:rPr>
                        <a:t>사이드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8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W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  <a:ea typeface="맑은 고딕"/>
                        </a:rPr>
                        <a:t>800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  <a:ea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  <a:ea typeface="맑은 고딕"/>
                        </a:rPr>
                        <a:t>100 x 2ea</a:t>
                      </a:r>
                      <a:endParaRPr lang="en-US" altLang="ko-KR" sz="900" b="1" u="none" strike="noStrike"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34363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흡입팬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W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130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34363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등판각도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  <a:ea typeface="맑은 고딕"/>
                        </a:rPr>
                        <a:t>%</a:t>
                      </a:r>
                      <a:endParaRPr lang="en-US" altLang="ko-KR" sz="900" b="1" u="none" strike="noStrike"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25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34363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호퍼용량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1100" b="1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ℓ</a:t>
                      </a:r>
                      <a:endParaRPr lang="en-US" altLang="ko-KR" sz="1100" b="1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  <a:ea typeface="맑은 고딕"/>
                        </a:rPr>
                        <a:t>135</a:t>
                      </a:r>
                      <a:endParaRPr lang="en-US" altLang="ko-KR" sz="900" b="1" u="none" strike="noStrike"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34363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세수탱크 용량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1100" b="1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ℓ</a:t>
                      </a:r>
                      <a:endParaRPr lang="en-US" altLang="ko-KR" sz="1100" b="1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45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34363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필터면적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m²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5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34363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길이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800" b="1" u="none" strike="noStrike">
                          <a:effectLst/>
                          <a:latin typeface="맑은 고딕"/>
                        </a:rPr>
                        <a:t>캐빈 제외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800" b="1" u="none" strike="noStrike">
                          <a:effectLst/>
                          <a:latin typeface="맑은 고딕"/>
                        </a:rPr>
                        <a:t>포함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8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1,700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1,750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34363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폭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800" b="1" u="none" strike="noStrike">
                          <a:effectLst/>
                          <a:latin typeface="맑은 고딕"/>
                        </a:rPr>
                        <a:t>사이드브러시 포함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8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1,450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34363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높이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800" b="1" u="none" strike="noStrike">
                          <a:effectLst/>
                          <a:latin typeface="맑은 고딕"/>
                        </a:rPr>
                        <a:t>캐빈 제외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800" b="1" u="none" strike="noStrike">
                          <a:effectLst/>
                          <a:latin typeface="맑은 고딕"/>
                        </a:rPr>
                        <a:t>포함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8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1,265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1,900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34363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무게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800" b="1" u="none" strike="noStrike">
                          <a:effectLst/>
                          <a:latin typeface="맑은 고딕"/>
                        </a:rPr>
                        <a:t>장비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8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gridSpan="3"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410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  <a:tc h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8926" marR="8926" marT="8926" marB="0" anchor="ctr">
                    <a:solidFill>
                      <a:srgbClr val="dce4ed"/>
                    </a:solidFill>
                  </a:tcPr>
                </a:tc>
              </a:tr>
              <a:tr h="234363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무게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800" b="1" u="none" strike="noStrike">
                          <a:effectLst/>
                          <a:latin typeface="맑은 고딕"/>
                        </a:rPr>
                        <a:t>배터리포함</a:t>
                      </a:r>
                      <a:r>
                        <a:rPr lang="en-US" altLang="ko-KR" sz="8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8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650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469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476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표 10"/>
          <p:cNvGraphicFramePr>
            <a:graphicFrameLocks noGrp="1"/>
          </p:cNvGraphicFramePr>
          <p:nvPr/>
        </p:nvGraphicFramePr>
        <p:xfrm>
          <a:off x="322524" y="5658771"/>
          <a:ext cx="4120515" cy="89915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44955"/>
                <a:gridCol w="1287780"/>
                <a:gridCol w="1287780"/>
              </a:tblGrid>
              <a:tr h="0"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구분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판매가</a:t>
                      </a:r>
                      <a:r>
                        <a:rPr lang="en-US" altLang="ko-KR" sz="900">
                          <a:latin typeface="맑은 고딕"/>
                        </a:rPr>
                        <a:t>(VAT</a:t>
                      </a:r>
                      <a:r>
                        <a:rPr lang="ko-KR" altLang="en-US" sz="900">
                          <a:latin typeface="맑은 고딕"/>
                        </a:rPr>
                        <a:t>별도</a:t>
                      </a:r>
                      <a:r>
                        <a:rPr lang="en-US" altLang="ko-KR" sz="900">
                          <a:latin typeface="맑은 고딕"/>
                        </a:rPr>
                        <a:t>)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캐빈</a:t>
                      </a:r>
                      <a:r>
                        <a:rPr lang="en-US" altLang="ko-KR" sz="900">
                          <a:latin typeface="맑은 고딕"/>
                        </a:rPr>
                        <a:t>(</a:t>
                      </a:r>
                      <a:r>
                        <a:rPr lang="ko-KR" altLang="en-US" sz="900">
                          <a:latin typeface="맑은 고딕"/>
                        </a:rPr>
                        <a:t>옵션</a:t>
                      </a:r>
                      <a:r>
                        <a:rPr lang="en-US" altLang="ko-KR" sz="900">
                          <a:latin typeface="맑은 고딕"/>
                        </a:rPr>
                        <a:t>/VAT</a:t>
                      </a:r>
                      <a:r>
                        <a:rPr lang="ko-KR" altLang="en-US" sz="900">
                          <a:latin typeface="맑은 고딕"/>
                        </a:rPr>
                        <a:t>별도</a:t>
                      </a:r>
                      <a:r>
                        <a:rPr lang="en-US" altLang="ko-KR" sz="900">
                          <a:latin typeface="맑은 고딕"/>
                        </a:rPr>
                        <a:t>)</a:t>
                      </a:r>
                      <a:endParaRPr lang="en-US" altLang="ko-KR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W15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10,000,000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rowSpan="3"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1,000,000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W15EV (Standard)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11,500,000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v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W15EV (Advance)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14,000,000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 vMerge="1">
                  <a:txBody>
                    <a:bodyPr/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3"/>
          <a:srcRect l="13040" r="26430"/>
          <a:stretch>
            <a:fillRect/>
          </a:stretch>
        </p:blipFill>
        <p:spPr>
          <a:xfrm>
            <a:off x="4868543" y="757527"/>
            <a:ext cx="2397707" cy="2230202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4"/>
          <a:srcRect l="19930" r="20680"/>
          <a:stretch>
            <a:fillRect/>
          </a:stretch>
        </p:blipFill>
        <p:spPr>
          <a:xfrm>
            <a:off x="4895850" y="3429000"/>
            <a:ext cx="2318541" cy="2198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W15 (</a:t>
            </a:r>
            <a:r>
              <a:rPr lang="ko-KR" altLang="en-US" sz="1500" b="1">
                <a:latin typeface="+mn-ea"/>
              </a:rPr>
              <a:t>탑승 건식 청소장비</a:t>
            </a:r>
            <a:r>
              <a:rPr lang="en-US" altLang="ko-KR" sz="1500" b="1">
                <a:latin typeface="+mn-ea"/>
              </a:rPr>
              <a:t>)</a:t>
            </a:r>
            <a:endParaRPr lang="ko-KR" altLang="en-US" sz="1500" b="1"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28" name="TextBox 7">
            <a:hlinkClick r:id="rId5"/>
          </p:cNvPr>
          <p:cNvSpPr txBox="1"/>
          <p:nvPr/>
        </p:nvSpPr>
        <p:spPr>
          <a:xfrm>
            <a:off x="7461967" y="5036141"/>
            <a:ext cx="2337798" cy="270554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사용현장 영상보기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29" name="TextBox 7">
            <a:hlinkClick r:id="rId6"/>
          </p:cNvPr>
          <p:cNvSpPr txBox="1"/>
          <p:nvPr/>
        </p:nvSpPr>
        <p:spPr>
          <a:xfrm>
            <a:off x="7463427" y="4646642"/>
            <a:ext cx="2337798" cy="27094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쇼핑몰에서 보기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30" name="TextBox 7">
            <a:hlinkClick r:id="rId7"/>
          </p:cNvPr>
          <p:cNvSpPr txBox="1"/>
          <p:nvPr/>
        </p:nvSpPr>
        <p:spPr>
          <a:xfrm>
            <a:off x="7455641" y="5425253"/>
            <a:ext cx="2337798" cy="272318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사용법 및 간단 유지보수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31" name="TextBox 7">
            <a:hlinkClick r:id="rId8"/>
          </p:cNvPr>
          <p:cNvSpPr txBox="1"/>
          <p:nvPr/>
        </p:nvSpPr>
        <p:spPr>
          <a:xfrm>
            <a:off x="7459521" y="6239466"/>
            <a:ext cx="2337798" cy="27090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중고차 처분가격</a:t>
            </a:r>
            <a:endPara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32" name="TextBox 7">
            <a:hlinkClick r:id="rId9"/>
          </p:cNvPr>
          <p:cNvSpPr txBox="1"/>
          <p:nvPr/>
        </p:nvSpPr>
        <p:spPr>
          <a:xfrm>
            <a:off x="7458815" y="5839768"/>
            <a:ext cx="2337798" cy="27090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☞ 케어서비스</a:t>
            </a:r>
            <a:r>
              <a: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(</a:t>
            </a: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토탈</a:t>
            </a:r>
            <a:r>
              <a: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/</a:t>
            </a:r>
            <a:r>
              <a:rPr xmlns:mc="http://schemas.openxmlformats.org/markup-compatibility/2006" xmlns:hp="http://schemas.haansoft.com/office/presentation/8.0" kumimoji="0" lang="ko-KR" altLang="en-US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안심</a:t>
            </a:r>
            <a:r>
              <a: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맑은 고딕"/>
              </a:rPr>
              <a:t>)</a:t>
            </a:r>
            <a:endParaRPr xmlns:mc="http://schemas.openxmlformats.org/markup-compatibility/2006" xmlns:hp="http://schemas.haansoft.com/office/presentation/8.0" kumimoji="0" lang="en-US" altLang="ko-KR" sz="1200" b="1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2460" y="1389446"/>
            <a:ext cx="8641080" cy="4079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0D83AF-AEFF-4435-9A64-39022E547DE7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 dirty="0">
                <a:latin typeface="+mn-ea"/>
              </a:rPr>
              <a:t>W15 (</a:t>
            </a:r>
            <a:r>
              <a:rPr lang="ko-KR" altLang="en-US" sz="1500" b="1" dirty="0">
                <a:latin typeface="+mn-ea"/>
              </a:rPr>
              <a:t>탑승 건식 청소장비</a:t>
            </a:r>
            <a:r>
              <a:rPr lang="en-US" altLang="ko-KR" sz="1500" b="1" dirty="0">
                <a:latin typeface="+mn-ea"/>
              </a:rPr>
              <a:t>)</a:t>
            </a:r>
            <a:endParaRPr lang="ko-KR" altLang="en-US" sz="1500" b="1" dirty="0">
              <a:latin typeface="+mn-ea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6400353-473A-469C-8CAB-498DEE7D0D07}"/>
              </a:ext>
            </a:extLst>
          </p:cNvPr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hlinkClick r:id="rId2"/>
          </p:cNvPr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904999" y="1714500"/>
            <a:ext cx="6095999" cy="3428999"/>
          </a:xfrm>
          <a:prstGeom prst="rect">
            <a:avLst/>
          </a:prstGeom>
        </p:spPr>
      </p:pic>
      <p:sp>
        <p:nvSpPr>
          <p:cNvPr id="5" name="TextBox 12"/>
          <p:cNvSpPr txBox="1"/>
          <p:nvPr/>
        </p:nvSpPr>
        <p:spPr>
          <a:xfrm>
            <a:off x="2608463" y="5210801"/>
            <a:ext cx="4689073" cy="30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4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</a:rPr>
              <a:t>슬라이드쇼 </a:t>
            </a:r>
            <a:r>
              <a:rPr kumimoji="0" lang="ko-KR" altLang="en-US" sz="1400" b="1" i="0" u="none" strike="noStrike" kern="1200" cap="none" spc="0" normalizeH="0" baseline="0" dirty="0" err="1">
                <a:solidFill>
                  <a:srgbClr val="000000"/>
                </a:solidFill>
                <a:latin typeface="맑은 고딕"/>
              </a:rPr>
              <a:t>실행후</a:t>
            </a:r>
            <a:r>
              <a:rPr kumimoji="0" lang="ko-KR" altLang="en-US" sz="14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</a:rPr>
              <a:t> 클릭하시면 영상을 보실 수 있습니다</a:t>
            </a:r>
            <a:r>
              <a:rPr kumimoji="0" lang="en-US" altLang="ko-KR" sz="14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9DC181-4C1D-49CD-9A90-CE445C776D3C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 dirty="0">
                <a:latin typeface="+mn-ea"/>
              </a:rPr>
              <a:t>W15 (</a:t>
            </a:r>
            <a:r>
              <a:rPr lang="ko-KR" altLang="en-US" sz="1500" b="1" dirty="0">
                <a:latin typeface="+mn-ea"/>
              </a:rPr>
              <a:t>탑승 건식 청소장비</a:t>
            </a:r>
            <a:r>
              <a:rPr lang="en-US" altLang="ko-KR" sz="1500" b="1" dirty="0">
                <a:latin typeface="+mn-ea"/>
              </a:rPr>
              <a:t>)</a:t>
            </a:r>
            <a:endParaRPr lang="ko-KR" altLang="en-US" sz="1500" b="1" dirty="0">
              <a:latin typeface="+mn-ea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A2384BC-E95E-4569-ADC6-E5C230A9D1D2}"/>
              </a:ext>
            </a:extLst>
          </p:cNvPr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 dirty="0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Atlas (</a:t>
            </a:r>
            <a:r>
              <a:rPr lang="ko-KR" altLang="en-US" sz="1500" b="1">
                <a:latin typeface="+mn-ea"/>
              </a:rPr>
              <a:t>탑승형 건식 청소장비</a:t>
            </a:r>
            <a:r>
              <a:rPr lang="en-US" altLang="ko-KR" sz="1500" b="1">
                <a:latin typeface="+mn-ea"/>
              </a:rPr>
              <a:t>)</a:t>
            </a:r>
            <a:endParaRPr lang="ko-KR" altLang="en-US" sz="1500" b="1"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8821" y="962373"/>
            <a:ext cx="5044177" cy="1909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먼지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흙가루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철가루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모래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칩가루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쓰레기 등 건식 청소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물류센터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공장시설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야외주차장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외부 생산시설에 사용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주조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단조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비</a:t>
            </a:r>
            <a:r>
              <a:rPr lang="en-US" altLang="ko-KR" sz="1000">
                <a:latin typeface="+mn-ea"/>
              </a:rPr>
              <a:t>/</a:t>
            </a:r>
            <a:r>
              <a:rPr lang="ko-KR" altLang="en-US" sz="1000">
                <a:latin typeface="+mn-ea"/>
              </a:rPr>
              <a:t>철금속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시멘트 공장 등 원료 가공</a:t>
            </a:r>
            <a:r>
              <a:rPr lang="en-US" altLang="ko-KR" sz="1000">
                <a:latin typeface="+mn-ea"/>
              </a:rPr>
              <a:t>/</a:t>
            </a:r>
            <a:r>
              <a:rPr lang="ko-KR" altLang="en-US" sz="1000">
                <a:latin typeface="+mn-ea"/>
              </a:rPr>
              <a:t>제조시설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중</a:t>
            </a:r>
            <a:r>
              <a:rPr lang="en-US" altLang="ko-KR" sz="1000">
                <a:latin typeface="+mn-ea"/>
              </a:rPr>
              <a:t>/</a:t>
            </a:r>
            <a:r>
              <a:rPr lang="ko-KR" altLang="en-US" sz="1000">
                <a:latin typeface="+mn-ea"/>
              </a:rPr>
              <a:t>대형 산업현장용 건식 청소장비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뛰어난 내구성</a:t>
            </a:r>
            <a:r>
              <a:rPr lang="en-US" altLang="ko-KR" sz="1000">
                <a:latin typeface="+mn-ea"/>
              </a:rPr>
              <a:t>(</a:t>
            </a:r>
            <a:r>
              <a:rPr lang="ko-KR" altLang="en-US" sz="1000">
                <a:latin typeface="+mn-ea"/>
              </a:rPr>
              <a:t>강철프레임</a:t>
            </a:r>
            <a:r>
              <a:rPr lang="en-US" altLang="ko-KR" sz="1000">
                <a:latin typeface="+mn-ea"/>
              </a:rPr>
              <a:t>)</a:t>
            </a:r>
            <a:endParaRPr lang="en-US" altLang="ko-KR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4</a:t>
            </a:r>
            <a:r>
              <a:rPr lang="ko-KR" altLang="en-US" sz="1000">
                <a:latin typeface="+mn-ea"/>
              </a:rPr>
              <a:t>단계 비산먼지 제어시스템 </a:t>
            </a:r>
            <a:r>
              <a:rPr lang="en-US" altLang="ko-KR" sz="1000">
                <a:latin typeface="+mn-ea"/>
              </a:rPr>
              <a:t>- </a:t>
            </a:r>
            <a:r>
              <a:rPr lang="ko-KR" altLang="en-US" sz="1000">
                <a:latin typeface="+mn-ea"/>
              </a:rPr>
              <a:t>상업</a:t>
            </a:r>
            <a:r>
              <a:rPr lang="en-US" altLang="ko-KR" sz="1000">
                <a:latin typeface="+mn-ea"/>
              </a:rPr>
              <a:t>&amp;</a:t>
            </a:r>
            <a:r>
              <a:rPr lang="ko-KR" altLang="en-US" sz="1000">
                <a:latin typeface="+mn-ea"/>
              </a:rPr>
              <a:t>산업현장 특화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Kubota </a:t>
            </a:r>
            <a:r>
              <a:rPr lang="ko-KR" altLang="en-US" sz="1000">
                <a:latin typeface="+mn-ea"/>
              </a:rPr>
              <a:t>엔진 장착 </a:t>
            </a:r>
            <a:r>
              <a:rPr lang="en-US" altLang="ko-KR" sz="1000">
                <a:latin typeface="+mn-ea"/>
              </a:rPr>
              <a:t>- </a:t>
            </a:r>
            <a:r>
              <a:rPr lang="ko-KR" altLang="en-US" sz="1000">
                <a:latin typeface="+mn-ea"/>
              </a:rPr>
              <a:t>강력한 파워 </a:t>
            </a:r>
            <a:r>
              <a:rPr lang="en-US" altLang="ko-KR" sz="1000">
                <a:latin typeface="+mn-ea"/>
              </a:rPr>
              <a:t>/ </a:t>
            </a:r>
            <a:r>
              <a:rPr lang="ko-KR" altLang="en-US" sz="1000">
                <a:latin typeface="+mn-ea"/>
              </a:rPr>
              <a:t>청소능력 듀얼 판넬필터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다양한 옵션사양 </a:t>
            </a:r>
            <a:r>
              <a:rPr lang="en-US" altLang="ko-KR" sz="1000">
                <a:latin typeface="+mn-ea"/>
              </a:rPr>
              <a:t>- </a:t>
            </a:r>
            <a:r>
              <a:rPr lang="ko-KR" altLang="en-US" sz="1000">
                <a:latin typeface="+mn-ea"/>
              </a:rPr>
              <a:t>현장에 맞는 솔루션 제공</a:t>
            </a:r>
            <a:endParaRPr lang="en-US" altLang="ko-KR" sz="1000">
              <a:latin typeface="+mn-ea"/>
            </a:endParaRPr>
          </a:p>
        </p:txBody>
      </p:sp>
      <p:graphicFrame>
        <p:nvGraphicFramePr>
          <p:cNvPr id="8" name="표 10"/>
          <p:cNvGraphicFramePr>
            <a:graphicFrameLocks noGrp="1"/>
          </p:cNvGraphicFramePr>
          <p:nvPr/>
        </p:nvGraphicFramePr>
        <p:xfrm>
          <a:off x="322955" y="6115971"/>
          <a:ext cx="2832735" cy="4495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44955"/>
                <a:gridCol w="1287780"/>
              </a:tblGrid>
              <a:tr h="0"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구분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판매가</a:t>
                      </a:r>
                      <a:r>
                        <a:rPr lang="en-US" altLang="ko-KR" sz="900">
                          <a:latin typeface="맑은 고딕"/>
                        </a:rPr>
                        <a:t>(VAT</a:t>
                      </a:r>
                      <a:r>
                        <a:rPr lang="ko-KR" altLang="en-US" sz="900">
                          <a:latin typeface="맑은 고딕"/>
                        </a:rPr>
                        <a:t>별도</a:t>
                      </a:r>
                      <a:r>
                        <a:rPr lang="en-US" altLang="ko-KR" sz="900">
                          <a:latin typeface="맑은 고딕"/>
                        </a:rPr>
                        <a:t>)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Atlas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ko-KR" altLang="en-US" sz="900" b="1">
                          <a:latin typeface="맑은 고딕"/>
                        </a:rPr>
                        <a:t>전화문의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표 12"/>
          <p:cNvGraphicFramePr>
            <a:graphicFrameLocks noGrp="1" noChangeAspect="1"/>
          </p:cNvGraphicFramePr>
          <p:nvPr/>
        </p:nvGraphicFramePr>
        <p:xfrm>
          <a:off x="322955" y="953984"/>
          <a:ext cx="3471391" cy="233943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38299"/>
                <a:gridCol w="657634"/>
                <a:gridCol w="1275458"/>
              </a:tblGrid>
              <a:tr h="221142"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항목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단위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Atlas</a:t>
                      </a:r>
                      <a:endParaRPr lang="en-US" altLang="ko-KR" sz="90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동력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Diesel/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가솔린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/LPG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청소폭</a:t>
                      </a:r>
                      <a:endParaRPr lang="ko-KR" altLang="en-US" sz="900" b="1" u="none" strike="noStrike">
                        <a:effectLst/>
                        <a:latin typeface="맑은 고딕"/>
                      </a:endParaRPr>
                    </a:p>
                    <a:p>
                      <a:pPr algn="l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메인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사이드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1EA, 2EA)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8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1,220/1,600/2,032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청소능력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㎡/h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+mn-ea"/>
                          <a:ea typeface="+mn-ea"/>
                        </a:rPr>
                        <a:t>17,168</a:t>
                      </a:r>
                      <a:endParaRPr lang="en-US" altLang="ko-KR" sz="900" b="1" u="none" strike="noStrike"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호퍼용량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ℓ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453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호퍼적재무게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+mn-ea"/>
                          <a:ea typeface="+mn-ea"/>
                        </a:rPr>
                        <a:t>544</a:t>
                      </a:r>
                      <a:endParaRPr lang="en-US" altLang="ko-KR" sz="900" b="1" u="none" strike="noStrike"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필터면적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듀얼필터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+mn-ea"/>
                        </a:rPr>
                        <a:t>㎡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+mn-ea"/>
                          <a:ea typeface="+mn-ea"/>
                        </a:rPr>
                        <a:t>11.52</a:t>
                      </a:r>
                      <a:endParaRPr lang="en-US" sz="900" b="1" u="none" strike="noStrike"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하이덤프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1,520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중량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배터리 별도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+mn-ea"/>
                          <a:ea typeface="+mn-ea"/>
                        </a:rPr>
                        <a:t>1,569</a:t>
                      </a:r>
                      <a:endParaRPr lang="en-US" altLang="ko-KR" sz="900" b="1" u="none" strike="noStrike"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제품크기</a:t>
                      </a:r>
                      <a:endParaRPr lang="ko-KR" altLang="en-US" sz="900" b="1" u="none" strike="noStrike">
                        <a:effectLst/>
                        <a:latin typeface="맑은 고딕"/>
                      </a:endParaRPr>
                    </a:p>
                    <a:p>
                      <a:pPr algn="l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캐빈장착시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, L*W*H)</a:t>
                      </a:r>
                      <a:endParaRPr lang="ko-KR" altLang="en-US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2,533*1,609*1,419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957128" y="3281705"/>
            <a:ext cx="3523588" cy="2771845"/>
          </a:xfrm>
          <a:prstGeom prst="rect">
            <a:avLst/>
          </a:prstGeom>
        </p:spPr>
      </p:pic>
      <p:pic>
        <p:nvPicPr>
          <p:cNvPr id="18" name="그림 17"/>
          <p:cNvPicPr/>
          <p:nvPr/>
        </p:nvPicPr>
        <p:blipFill rotWithShape="1">
          <a:blip r:embed="rId3">
            <a:lum/>
          </a:blip>
          <a:srcRect l="10380" r="9890" b="9780"/>
          <a:stretch>
            <a:fillRect/>
          </a:stretch>
        </p:blipFill>
        <p:spPr>
          <a:xfrm>
            <a:off x="3975530" y="3944064"/>
            <a:ext cx="1637638" cy="15391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pic>
        <p:nvPicPr>
          <p:cNvPr id="20" name="그림 19"/>
          <p:cNvPicPr/>
          <p:nvPr/>
        </p:nvPicPr>
        <p:blipFill rotWithShape="1">
          <a:blip r:embed="rId4">
            <a:lum/>
          </a:blip>
          <a:stretch>
            <a:fillRect/>
          </a:stretch>
        </p:blipFill>
        <p:spPr>
          <a:xfrm>
            <a:off x="2319137" y="3944064"/>
            <a:ext cx="1637639" cy="15420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pic>
        <p:nvPicPr>
          <p:cNvPr id="21" name="그림 20"/>
          <p:cNvPicPr/>
          <p:nvPr/>
        </p:nvPicPr>
        <p:blipFill rotWithShape="1">
          <a:blip r:embed="rId5">
            <a:lum/>
          </a:blip>
          <a:stretch>
            <a:fillRect/>
          </a:stretch>
        </p:blipFill>
        <p:spPr>
          <a:xfrm>
            <a:off x="549295" y="3957241"/>
            <a:ext cx="1752603" cy="15362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Armadillo 9X (</a:t>
            </a:r>
            <a:r>
              <a:rPr lang="ko-KR" altLang="en-US" sz="1500" b="1">
                <a:latin typeface="+mn-ea"/>
              </a:rPr>
              <a:t>탑승형 건식 청소장비</a:t>
            </a:r>
            <a:r>
              <a:rPr lang="en-US" altLang="ko-KR" sz="1500" b="1">
                <a:latin typeface="+mn-ea"/>
              </a:rPr>
              <a:t>)</a:t>
            </a:r>
            <a:endParaRPr lang="ko-KR" altLang="en-US" sz="1500" b="1"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8821" y="962373"/>
            <a:ext cx="5044177" cy="1909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먼지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흙가루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철가루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모래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칩가루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쓰레기 등 건식 청소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조선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중공업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항만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철강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주조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단조 등 대형 외부 생산시설에 특화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대형 산업현장용 건식 청소장비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뛰어난 내구성</a:t>
            </a:r>
            <a:r>
              <a:rPr lang="en-US" altLang="ko-KR" sz="1000">
                <a:latin typeface="+mn-ea"/>
              </a:rPr>
              <a:t>(</a:t>
            </a:r>
            <a:r>
              <a:rPr lang="ko-KR" altLang="en-US" sz="1000">
                <a:latin typeface="+mn-ea"/>
              </a:rPr>
              <a:t>강철프레임</a:t>
            </a:r>
            <a:r>
              <a:rPr lang="en-US" altLang="ko-KR" sz="1000">
                <a:latin typeface="+mn-ea"/>
              </a:rPr>
              <a:t>)</a:t>
            </a:r>
            <a:endParaRPr lang="en-US" altLang="ko-KR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엔진룸 </a:t>
            </a:r>
            <a:r>
              <a:rPr lang="en-US" altLang="ko-KR" sz="1000">
                <a:latin typeface="+mn-ea"/>
              </a:rPr>
              <a:t>90</a:t>
            </a:r>
            <a:r>
              <a:rPr lang="ko-KR" altLang="en-US" sz="1000">
                <a:latin typeface="+mn-ea"/>
              </a:rPr>
              <a:t>도 스윙 가능 </a:t>
            </a:r>
            <a:r>
              <a:rPr lang="en-US" altLang="ko-KR" sz="1000">
                <a:latin typeface="+mn-ea"/>
              </a:rPr>
              <a:t>- </a:t>
            </a:r>
            <a:r>
              <a:rPr lang="ko-KR" altLang="en-US" sz="1000">
                <a:latin typeface="+mn-ea"/>
              </a:rPr>
              <a:t>자체특허 </a:t>
            </a:r>
            <a:r>
              <a:rPr lang="en-US" altLang="ko-KR" sz="1000">
                <a:latin typeface="+mn-ea"/>
              </a:rPr>
              <a:t>/ </a:t>
            </a:r>
            <a:r>
              <a:rPr lang="ko-KR" altLang="en-US" sz="1000">
                <a:latin typeface="+mn-ea"/>
              </a:rPr>
              <a:t>탁월한 유지보수력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Kubota </a:t>
            </a:r>
            <a:r>
              <a:rPr lang="ko-KR" altLang="en-US" sz="1000">
                <a:latin typeface="+mn-ea"/>
              </a:rPr>
              <a:t>엔진 장착 </a:t>
            </a:r>
            <a:r>
              <a:rPr lang="en-US" altLang="ko-KR" sz="1000">
                <a:latin typeface="+mn-ea"/>
              </a:rPr>
              <a:t>- </a:t>
            </a:r>
            <a:r>
              <a:rPr lang="ko-KR" altLang="en-US" sz="1000">
                <a:latin typeface="+mn-ea"/>
              </a:rPr>
              <a:t>강력한 파워 </a:t>
            </a:r>
            <a:r>
              <a:rPr lang="en-US" altLang="ko-KR" sz="1000">
                <a:latin typeface="+mn-ea"/>
              </a:rPr>
              <a:t>/ </a:t>
            </a:r>
            <a:r>
              <a:rPr lang="ko-KR" altLang="en-US" sz="1000">
                <a:latin typeface="+mn-ea"/>
              </a:rPr>
              <a:t>청소능력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하이덤프 및 호퍼 재분배시스템</a:t>
            </a:r>
            <a:r>
              <a:rPr lang="en-US" altLang="ko-KR" sz="1000">
                <a:latin typeface="+mn-ea"/>
              </a:rPr>
              <a:t>(RTR) </a:t>
            </a:r>
            <a:r>
              <a:rPr lang="ko-KR" altLang="en-US" sz="1000">
                <a:latin typeface="+mn-ea"/>
              </a:rPr>
              <a:t>장착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다양한 옵션사양 </a:t>
            </a:r>
            <a:r>
              <a:rPr lang="en-US" altLang="ko-KR" sz="1000">
                <a:latin typeface="+mn-ea"/>
              </a:rPr>
              <a:t>- </a:t>
            </a:r>
            <a:r>
              <a:rPr lang="ko-KR" altLang="en-US" sz="1000">
                <a:latin typeface="+mn-ea"/>
              </a:rPr>
              <a:t>현장에 맞는 솔루션 제공</a:t>
            </a:r>
            <a:endParaRPr lang="en-US" altLang="ko-KR" sz="1000">
              <a:latin typeface="+mn-ea"/>
            </a:endParaRPr>
          </a:p>
        </p:txBody>
      </p:sp>
      <p:graphicFrame>
        <p:nvGraphicFramePr>
          <p:cNvPr id="8" name="표 10"/>
          <p:cNvGraphicFramePr>
            <a:graphicFrameLocks noGrp="1"/>
          </p:cNvGraphicFramePr>
          <p:nvPr/>
        </p:nvGraphicFramePr>
        <p:xfrm>
          <a:off x="322955" y="6115971"/>
          <a:ext cx="2832735" cy="4495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44955"/>
                <a:gridCol w="1287780"/>
              </a:tblGrid>
              <a:tr h="0"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구분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판매가</a:t>
                      </a:r>
                      <a:r>
                        <a:rPr lang="en-US" altLang="ko-KR" sz="900">
                          <a:latin typeface="맑은 고딕"/>
                        </a:rPr>
                        <a:t>(VAT</a:t>
                      </a:r>
                      <a:r>
                        <a:rPr lang="ko-KR" altLang="en-US" sz="900">
                          <a:latin typeface="맑은 고딕"/>
                        </a:rPr>
                        <a:t>별도</a:t>
                      </a:r>
                      <a:r>
                        <a:rPr lang="en-US" altLang="ko-KR" sz="900">
                          <a:latin typeface="맑은 고딕"/>
                        </a:rPr>
                        <a:t>)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Armadillo 9X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ko-KR" altLang="en-US" sz="900" b="1">
                          <a:latin typeface="맑은 고딕"/>
                        </a:rPr>
                        <a:t>전화문의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표 12"/>
          <p:cNvGraphicFramePr>
            <a:graphicFrameLocks noGrp="1" noChangeAspect="1"/>
          </p:cNvGraphicFramePr>
          <p:nvPr/>
        </p:nvGraphicFramePr>
        <p:xfrm>
          <a:off x="322955" y="953984"/>
          <a:ext cx="3471391" cy="233943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38299"/>
                <a:gridCol w="657634"/>
                <a:gridCol w="1275458"/>
              </a:tblGrid>
              <a:tr h="221142"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항목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단위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Armadillo 9X</a:t>
                      </a:r>
                      <a:endParaRPr lang="en-US" altLang="ko-KR" sz="90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동력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Diesel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청소폭</a:t>
                      </a:r>
                      <a:endParaRPr lang="ko-KR" altLang="en-US" sz="900" b="1" u="none" strike="noStrike">
                        <a:effectLst/>
                        <a:latin typeface="맑은 고딕"/>
                      </a:endParaRPr>
                    </a:p>
                    <a:p>
                      <a:pPr algn="l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메인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사이드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1EA, 2EA)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8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1,220/1,580/1,830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청소능력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㎡/h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+mn-ea"/>
                          <a:ea typeface="+mn-ea"/>
                        </a:rPr>
                        <a:t>17,168</a:t>
                      </a:r>
                      <a:endParaRPr lang="en-US" altLang="ko-KR" sz="900" b="1" u="none" strike="noStrike"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호퍼용량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ℓ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623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호퍼적재무게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+mn-ea"/>
                          <a:ea typeface="+mn-ea"/>
                        </a:rPr>
                        <a:t>680</a:t>
                      </a:r>
                      <a:endParaRPr lang="en-US" altLang="ko-KR" sz="900" b="1" u="none" strike="noStrike"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필터면적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듀얼필터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+mn-ea"/>
                        </a:rPr>
                        <a:t>㎡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+mn-ea"/>
                          <a:ea typeface="+mn-ea"/>
                        </a:rPr>
                        <a:t>10.21</a:t>
                      </a:r>
                      <a:endParaRPr lang="en-US" sz="900" b="1" u="none" strike="noStrike"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하이덤프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1,620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중량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배터리 별도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+mn-ea"/>
                          <a:ea typeface="+mn-ea"/>
                        </a:rPr>
                        <a:t>1,588</a:t>
                      </a:r>
                      <a:endParaRPr lang="en-US" altLang="ko-KR" sz="900" b="1" u="none" strike="noStrike"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제품크기</a:t>
                      </a:r>
                      <a:endParaRPr lang="ko-KR" altLang="en-US" sz="900" b="1" u="none" strike="noStrike">
                        <a:effectLst/>
                        <a:latin typeface="맑은 고딕"/>
                      </a:endParaRPr>
                    </a:p>
                    <a:p>
                      <a:pPr algn="l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캐빈장착시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, L*W*H)</a:t>
                      </a:r>
                      <a:endParaRPr lang="ko-KR" altLang="en-US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2,667*1,524*1,750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4385034" y="3869750"/>
            <a:ext cx="1135930" cy="1673252"/>
          </a:xfrm>
          <a:prstGeom prst="rect">
            <a:avLst/>
          </a:prstGeom>
        </p:spPr>
      </p:pic>
      <p:pic>
        <p:nvPicPr>
          <p:cNvPr id="14" name="Picture 2" descr="C:\Users\세계실업 이정우\Desktop\카톡 다운로드\10x 변경사진\KakaoTalk_20200519_084957427_05.png"/>
          <p:cNvPicPr>
            <a:picLocks noChangeAspect="1" noChangeArrowheads="1"/>
          </p:cNvPicPr>
          <p:nvPr/>
        </p:nvPicPr>
        <p:blipFill rotWithShape="1">
          <a:blip r:embed="rId3"/>
          <a:srcRect l="15260" t="3260" r="15140" b="2310"/>
          <a:stretch>
            <a:fillRect/>
          </a:stretch>
        </p:blipFill>
        <p:spPr>
          <a:xfrm>
            <a:off x="465314" y="3869753"/>
            <a:ext cx="1644403" cy="1673253"/>
          </a:xfrm>
          <a:prstGeom prst="rect">
            <a:avLst/>
          </a:prstGeom>
          <a:noFill/>
        </p:spPr>
      </p:pic>
      <p:pic>
        <p:nvPicPr>
          <p:cNvPr id="5" name="Picture 4" descr="C:\Users\세계실업 이정우\Desktop\업무\마케팅\디자인 자료\제품사진\Powerboss\9X stock new-cutout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789003" y="2937672"/>
            <a:ext cx="3469834" cy="2848004"/>
          </a:xfrm>
          <a:prstGeom prst="rect">
            <a:avLst/>
          </a:prstGeom>
          <a:noFill/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123154" y="3869750"/>
            <a:ext cx="2237649" cy="1673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Armadillo 10X (</a:t>
            </a:r>
            <a:r>
              <a:rPr lang="ko-KR" altLang="en-US" sz="1500" b="1">
                <a:latin typeface="+mn-ea"/>
              </a:rPr>
              <a:t>탑승형 건식 청소장비</a:t>
            </a:r>
            <a:r>
              <a:rPr lang="en-US" altLang="ko-KR" sz="1500" b="1">
                <a:latin typeface="+mn-ea"/>
              </a:rPr>
              <a:t>)</a:t>
            </a:r>
            <a:endParaRPr lang="ko-KR" altLang="en-US" sz="1500" b="1"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8821" y="962372"/>
            <a:ext cx="5044177" cy="2140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먼지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흙가루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철가루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모래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칩가루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쓰레기 등 건식 청소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조선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중공업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항만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철강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주조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단조 등 대형 외부 생산시설에 특화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하이덤프 및 호퍼 재분배시스템</a:t>
            </a:r>
            <a:r>
              <a:rPr lang="en-US" altLang="ko-KR" sz="1000">
                <a:latin typeface="+mn-ea"/>
              </a:rPr>
              <a:t>(RTR) </a:t>
            </a:r>
            <a:r>
              <a:rPr lang="ko-KR" altLang="en-US" sz="1000">
                <a:latin typeface="+mn-ea"/>
              </a:rPr>
              <a:t>장착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다양한 옵션사양 </a:t>
            </a:r>
            <a:r>
              <a:rPr lang="en-US" altLang="ko-KR" sz="1000">
                <a:latin typeface="+mn-ea"/>
              </a:rPr>
              <a:t>- </a:t>
            </a:r>
            <a:r>
              <a:rPr lang="ko-KR" altLang="en-US" sz="1000">
                <a:latin typeface="+mn-ea"/>
              </a:rPr>
              <a:t>현장에 맞는 솔루션 제공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대형 산업현장용 건식 청소장비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뛰어난 내구성</a:t>
            </a:r>
            <a:r>
              <a:rPr lang="en-US" altLang="ko-KR" sz="1000">
                <a:latin typeface="+mn-ea"/>
              </a:rPr>
              <a:t>(</a:t>
            </a:r>
            <a:r>
              <a:rPr lang="ko-KR" altLang="en-US" sz="1000">
                <a:latin typeface="+mn-ea"/>
              </a:rPr>
              <a:t>강철프레임</a:t>
            </a:r>
            <a:r>
              <a:rPr lang="en-US" altLang="ko-KR" sz="1000">
                <a:latin typeface="+mn-ea"/>
              </a:rPr>
              <a:t>)</a:t>
            </a:r>
            <a:endParaRPr lang="en-US" altLang="ko-KR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엔진룸 </a:t>
            </a:r>
            <a:r>
              <a:rPr lang="en-US" altLang="ko-KR" sz="1000">
                <a:latin typeface="+mn-ea"/>
              </a:rPr>
              <a:t>90</a:t>
            </a:r>
            <a:r>
              <a:rPr lang="ko-KR" altLang="en-US" sz="1000">
                <a:latin typeface="+mn-ea"/>
              </a:rPr>
              <a:t>도 스윙 가능 </a:t>
            </a:r>
            <a:r>
              <a:rPr lang="en-US" altLang="ko-KR" sz="1000">
                <a:latin typeface="+mn-ea"/>
              </a:rPr>
              <a:t>- </a:t>
            </a:r>
            <a:r>
              <a:rPr lang="ko-KR" altLang="en-US" sz="1000">
                <a:latin typeface="+mn-ea"/>
              </a:rPr>
              <a:t>자체특허 </a:t>
            </a:r>
            <a:r>
              <a:rPr lang="en-US" altLang="ko-KR" sz="1000">
                <a:latin typeface="+mn-ea"/>
              </a:rPr>
              <a:t>/ </a:t>
            </a:r>
            <a:r>
              <a:rPr lang="ko-KR" altLang="en-US" sz="1000">
                <a:latin typeface="+mn-ea"/>
              </a:rPr>
              <a:t>탁월한 유지보수력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Kubota </a:t>
            </a:r>
            <a:r>
              <a:rPr lang="ko-KR" altLang="en-US" sz="1000">
                <a:latin typeface="+mn-ea"/>
              </a:rPr>
              <a:t>엔진</a:t>
            </a:r>
            <a:r>
              <a:rPr lang="en-US" altLang="ko-KR" sz="1000">
                <a:latin typeface="+mn-ea"/>
              </a:rPr>
              <a:t>, Parker </a:t>
            </a:r>
            <a:r>
              <a:rPr lang="ko-KR" altLang="en-US" sz="1000">
                <a:latin typeface="+mn-ea"/>
              </a:rPr>
              <a:t>유압</a:t>
            </a:r>
            <a:r>
              <a:rPr lang="en-US" altLang="ko-KR" sz="1000">
                <a:latin typeface="+mn-ea"/>
              </a:rPr>
              <a:t>, EATON </a:t>
            </a:r>
            <a:r>
              <a:rPr lang="ko-KR" altLang="en-US" sz="1000">
                <a:latin typeface="+mn-ea"/>
              </a:rPr>
              <a:t>유압모터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000">
                <a:latin typeface="+mn-ea"/>
              </a:rPr>
              <a:t>- </a:t>
            </a:r>
            <a:r>
              <a:rPr lang="ko-KR" altLang="en-US" sz="1000">
                <a:latin typeface="+mn-ea"/>
              </a:rPr>
              <a:t>강력한 파워 </a:t>
            </a:r>
            <a:r>
              <a:rPr lang="en-US" altLang="ko-KR" sz="1000">
                <a:latin typeface="+mn-ea"/>
              </a:rPr>
              <a:t>/ </a:t>
            </a:r>
            <a:r>
              <a:rPr lang="ko-KR" altLang="en-US" sz="1000">
                <a:latin typeface="+mn-ea"/>
              </a:rPr>
              <a:t>청소능력</a:t>
            </a:r>
            <a:endParaRPr lang="ko-KR" altLang="en-US" sz="1000">
              <a:latin typeface="+mn-ea"/>
            </a:endParaRPr>
          </a:p>
        </p:txBody>
      </p:sp>
      <p:graphicFrame>
        <p:nvGraphicFramePr>
          <p:cNvPr id="8" name="표 10"/>
          <p:cNvGraphicFramePr>
            <a:graphicFrameLocks noGrp="1"/>
          </p:cNvGraphicFramePr>
          <p:nvPr/>
        </p:nvGraphicFramePr>
        <p:xfrm>
          <a:off x="322955" y="6115971"/>
          <a:ext cx="2832735" cy="4495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44955"/>
                <a:gridCol w="1287780"/>
              </a:tblGrid>
              <a:tr h="0"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구분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판매가</a:t>
                      </a:r>
                      <a:r>
                        <a:rPr lang="en-US" altLang="ko-KR" sz="900">
                          <a:latin typeface="맑은 고딕"/>
                        </a:rPr>
                        <a:t>(VAT</a:t>
                      </a:r>
                      <a:r>
                        <a:rPr lang="ko-KR" altLang="en-US" sz="900">
                          <a:latin typeface="맑은 고딕"/>
                        </a:rPr>
                        <a:t>별도</a:t>
                      </a:r>
                      <a:r>
                        <a:rPr lang="en-US" altLang="ko-KR" sz="900">
                          <a:latin typeface="맑은 고딕"/>
                        </a:rPr>
                        <a:t>)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Armadillo 10X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ko-KR" altLang="en-US" sz="900" b="1">
                          <a:latin typeface="맑은 고딕"/>
                        </a:rPr>
                        <a:t>전화문의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표 12"/>
          <p:cNvGraphicFramePr>
            <a:graphicFrameLocks noGrp="1" noChangeAspect="1"/>
          </p:cNvGraphicFramePr>
          <p:nvPr/>
        </p:nvGraphicFramePr>
        <p:xfrm>
          <a:off x="322955" y="953984"/>
          <a:ext cx="3471391" cy="233943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38299"/>
                <a:gridCol w="657634"/>
                <a:gridCol w="1275458"/>
              </a:tblGrid>
              <a:tr h="221142"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항목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단위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Armadillo 10X</a:t>
                      </a:r>
                      <a:endParaRPr lang="en-US" altLang="ko-KR" sz="90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동력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Diesel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청소폭</a:t>
                      </a:r>
                      <a:endParaRPr lang="ko-KR" altLang="en-US" sz="900" b="1" u="none" strike="noStrike">
                        <a:effectLst/>
                        <a:latin typeface="맑은 고딕"/>
                      </a:endParaRPr>
                    </a:p>
                    <a:p>
                      <a:pPr algn="l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메인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사이드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1EA, 2EA)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8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1,420/1,880/2,180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청소능력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㎡/h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+mn-ea"/>
                          <a:ea typeface="+mn-ea"/>
                        </a:rPr>
                        <a:t>20,234</a:t>
                      </a:r>
                      <a:endParaRPr lang="en-US" altLang="ko-KR" sz="900" b="1" u="none" strike="noStrike"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호퍼용량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ℓ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850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호퍼적재무게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+mn-ea"/>
                          <a:ea typeface="+mn-ea"/>
                        </a:rPr>
                        <a:t>907</a:t>
                      </a:r>
                      <a:endParaRPr lang="en-US" altLang="ko-KR" sz="900" b="1" u="none" strike="noStrike"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필터면적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듀얼필터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+mn-ea"/>
                        </a:rPr>
                        <a:t>㎡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+mn-ea"/>
                          <a:ea typeface="+mn-ea"/>
                        </a:rPr>
                        <a:t>16.72</a:t>
                      </a:r>
                      <a:endParaRPr lang="en-US" sz="900" b="1" u="none" strike="noStrike"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하이덤프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1,620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중량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배터리 별도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+mn-ea"/>
                          <a:ea typeface="+mn-ea"/>
                        </a:rPr>
                        <a:t>2,075</a:t>
                      </a:r>
                      <a:endParaRPr lang="en-US" altLang="ko-KR" sz="900" b="1" u="none" strike="noStrike"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제품크기</a:t>
                      </a:r>
                      <a:endParaRPr lang="ko-KR" altLang="en-US" sz="900" b="1" u="none" strike="noStrike">
                        <a:effectLst/>
                        <a:latin typeface="맑은 고딕"/>
                      </a:endParaRPr>
                    </a:p>
                    <a:p>
                      <a:pPr algn="l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캐빈장착시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, L*W*H)</a:t>
                      </a:r>
                      <a:endParaRPr lang="ko-KR" altLang="en-US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2,690*1,730*1,750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"/>
          <a:srcRect r="3440"/>
          <a:stretch>
            <a:fillRect/>
          </a:stretch>
        </p:blipFill>
        <p:spPr>
          <a:xfrm rot="21540000">
            <a:off x="5769722" y="2960820"/>
            <a:ext cx="3808855" cy="300572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392344" y="3859173"/>
            <a:ext cx="1121311" cy="1651717"/>
          </a:xfrm>
          <a:prstGeom prst="rect">
            <a:avLst/>
          </a:prstGeom>
        </p:spPr>
      </p:pic>
      <p:pic>
        <p:nvPicPr>
          <p:cNvPr id="14" name="Picture 2" descr="C:\Users\세계실업 이정우\Desktop\카톡 다운로드\10x 변경사진\KakaoTalk_20200519_084957427_05.png"/>
          <p:cNvPicPr>
            <a:picLocks noChangeAspect="1" noChangeArrowheads="1"/>
          </p:cNvPicPr>
          <p:nvPr/>
        </p:nvPicPr>
        <p:blipFill rotWithShape="1">
          <a:blip r:embed="rId4"/>
          <a:srcRect l="15260" t="3260" r="15140" b="2310"/>
          <a:stretch>
            <a:fillRect/>
          </a:stretch>
        </p:blipFill>
        <p:spPr>
          <a:xfrm>
            <a:off x="506022" y="3859176"/>
            <a:ext cx="1623240" cy="1651718"/>
          </a:xfrm>
          <a:prstGeom prst="rect">
            <a:avLst/>
          </a:prstGeom>
          <a:noFill/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171411" y="3859175"/>
            <a:ext cx="2202289" cy="16517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Nautilus (</a:t>
            </a:r>
            <a:r>
              <a:rPr lang="ko-KR" altLang="en-US" sz="1500" b="1">
                <a:latin typeface="+mn-ea"/>
              </a:rPr>
              <a:t>탑승형 습건식 청소장비</a:t>
            </a:r>
            <a:r>
              <a:rPr lang="en-US" altLang="ko-KR" sz="1500" b="1">
                <a:latin typeface="+mn-ea"/>
              </a:rPr>
              <a:t>)</a:t>
            </a:r>
            <a:endParaRPr lang="ko-KR" altLang="en-US" sz="1500" b="1"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8821" y="962373"/>
            <a:ext cx="5044177" cy="2369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바닥세정 물청소</a:t>
            </a:r>
            <a:r>
              <a:rPr lang="en-US" altLang="ko-KR" sz="1000">
                <a:latin typeface="+mn-ea"/>
              </a:rPr>
              <a:t>+</a:t>
            </a:r>
            <a:r>
              <a:rPr lang="ko-KR" altLang="en-US" sz="1000">
                <a:latin typeface="+mn-ea"/>
              </a:rPr>
              <a:t>건식청소 복합 청소장비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리조트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호텔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백화점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대형주차장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공장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물류창고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공항 격납고 내</a:t>
            </a:r>
            <a:r>
              <a:rPr lang="en-US" altLang="ko-KR" sz="1000">
                <a:latin typeface="+mn-ea"/>
              </a:rPr>
              <a:t>/</a:t>
            </a:r>
            <a:r>
              <a:rPr lang="ko-KR" altLang="en-US" sz="1000">
                <a:latin typeface="+mn-ea"/>
              </a:rPr>
              <a:t>외부 청소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브러시데크</a:t>
            </a:r>
            <a:r>
              <a:rPr lang="en-US" altLang="ko-KR" sz="1000">
                <a:latin typeface="+mn-ea"/>
              </a:rPr>
              <a:t>&amp;</a:t>
            </a:r>
            <a:r>
              <a:rPr lang="ko-KR" altLang="en-US" sz="1000">
                <a:latin typeface="+mn-ea"/>
              </a:rPr>
              <a:t>호퍼통 </a:t>
            </a:r>
            <a:r>
              <a:rPr lang="en-US" altLang="ko-KR" sz="1000">
                <a:latin typeface="+mn-ea"/>
              </a:rPr>
              <a:t>- </a:t>
            </a:r>
            <a:r>
              <a:rPr lang="ko-KR" altLang="en-US" sz="1000">
                <a:latin typeface="+mn-ea"/>
              </a:rPr>
              <a:t>스테인레스 스틸</a:t>
            </a:r>
            <a:r>
              <a:rPr lang="en-US" altLang="ko-KR" sz="1000">
                <a:latin typeface="+mn-ea"/>
              </a:rPr>
              <a:t>(</a:t>
            </a:r>
            <a:r>
              <a:rPr lang="ko-KR" altLang="en-US" sz="1000">
                <a:latin typeface="+mn-ea"/>
              </a:rPr>
              <a:t>반영구적 수명</a:t>
            </a:r>
            <a:r>
              <a:rPr lang="en-US" altLang="ko-KR" sz="1000">
                <a:latin typeface="+mn-ea"/>
              </a:rPr>
              <a:t>)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대형 건</a:t>
            </a:r>
            <a:r>
              <a:rPr lang="en-US" altLang="ko-KR" sz="1000">
                <a:latin typeface="+mn-ea"/>
              </a:rPr>
              <a:t>/</a:t>
            </a:r>
            <a:r>
              <a:rPr lang="ko-KR" altLang="en-US" sz="1000">
                <a:latin typeface="+mn-ea"/>
              </a:rPr>
              <a:t>습식 복합 청소장비</a:t>
            </a:r>
            <a:r>
              <a:rPr lang="en-US" altLang="ko-KR" sz="1000">
                <a:latin typeface="+mn-ea"/>
              </a:rPr>
              <a:t>(</a:t>
            </a:r>
            <a:r>
              <a:rPr lang="ko-KR" altLang="en-US" sz="1000">
                <a:latin typeface="+mn-ea"/>
              </a:rPr>
              <a:t>엔진타입</a:t>
            </a:r>
            <a:r>
              <a:rPr lang="en-US" altLang="ko-KR" sz="1000">
                <a:latin typeface="+mn-ea"/>
              </a:rPr>
              <a:t>)</a:t>
            </a:r>
            <a:endParaRPr lang="en-US" altLang="ko-KR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000">
                <a:latin typeface="+mn-ea"/>
              </a:rPr>
              <a:t> - </a:t>
            </a:r>
            <a:r>
              <a:rPr lang="ko-KR" altLang="en-US" sz="1000">
                <a:latin typeface="+mn-ea"/>
              </a:rPr>
              <a:t>최고의 기술 집약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최고의 청소능력 </a:t>
            </a:r>
            <a:r>
              <a:rPr lang="en-US" altLang="ko-KR" sz="1000">
                <a:latin typeface="+mn-ea"/>
              </a:rPr>
              <a:t>- </a:t>
            </a:r>
            <a:r>
              <a:rPr lang="ko-KR" altLang="en-US" sz="1000">
                <a:latin typeface="+mn-ea"/>
              </a:rPr>
              <a:t>강력한 파워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뛰어난 생산성</a:t>
            </a:r>
            <a:r>
              <a:rPr lang="en-US" altLang="ko-KR" sz="1000">
                <a:latin typeface="+mn-ea"/>
              </a:rPr>
              <a:t>(</a:t>
            </a:r>
            <a:r>
              <a:rPr lang="ko-KR" altLang="en-US" sz="1000">
                <a:latin typeface="+mn-ea"/>
              </a:rPr>
              <a:t>대용량 탱크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엔진타입</a:t>
            </a:r>
            <a:r>
              <a:rPr lang="en-US" altLang="ko-KR" sz="1000">
                <a:latin typeface="+mn-ea"/>
              </a:rPr>
              <a:t>)</a:t>
            </a:r>
            <a:endParaRPr lang="en-US" altLang="ko-KR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000">
                <a:latin typeface="+mn-ea"/>
              </a:rPr>
              <a:t>- </a:t>
            </a:r>
            <a:r>
              <a:rPr lang="ko-KR" altLang="en-US" sz="1000">
                <a:latin typeface="+mn-ea"/>
              </a:rPr>
              <a:t>시간 및 공간의 제약이 없음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사용자 중심의 유지관리설계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프론트 스티어</a:t>
            </a:r>
            <a:r>
              <a:rPr lang="en-US" altLang="ko-KR" sz="1000">
                <a:latin typeface="+mn-ea"/>
              </a:rPr>
              <a:t>&amp;</a:t>
            </a:r>
            <a:r>
              <a:rPr lang="ko-KR" altLang="en-US" sz="1000">
                <a:latin typeface="+mn-ea"/>
              </a:rPr>
              <a:t>드라이브 트랙션타이어</a:t>
            </a:r>
            <a:endParaRPr lang="ko-KR" altLang="en-US" sz="1000">
              <a:latin typeface="+mn-ea"/>
            </a:endParaRPr>
          </a:p>
        </p:txBody>
      </p:sp>
      <p:graphicFrame>
        <p:nvGraphicFramePr>
          <p:cNvPr id="8" name="표 10"/>
          <p:cNvGraphicFramePr>
            <a:graphicFrameLocks noGrp="1"/>
          </p:cNvGraphicFramePr>
          <p:nvPr/>
        </p:nvGraphicFramePr>
        <p:xfrm>
          <a:off x="322955" y="6115971"/>
          <a:ext cx="2832735" cy="4495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44955"/>
                <a:gridCol w="1287780"/>
              </a:tblGrid>
              <a:tr h="0"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구분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판매가</a:t>
                      </a:r>
                      <a:r>
                        <a:rPr lang="en-US" altLang="ko-KR" sz="900">
                          <a:latin typeface="맑은 고딕"/>
                        </a:rPr>
                        <a:t>(VAT</a:t>
                      </a:r>
                      <a:r>
                        <a:rPr lang="ko-KR" altLang="en-US" sz="900">
                          <a:latin typeface="맑은 고딕"/>
                        </a:rPr>
                        <a:t>별도</a:t>
                      </a:r>
                      <a:r>
                        <a:rPr lang="en-US" altLang="ko-KR" sz="900">
                          <a:latin typeface="맑은 고딕"/>
                        </a:rPr>
                        <a:t>)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Nautilus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ko-KR" altLang="en-US" sz="900" b="1">
                          <a:latin typeface="맑은 고딕"/>
                        </a:rPr>
                        <a:t>전화문의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표 12"/>
          <p:cNvGraphicFramePr>
            <a:graphicFrameLocks noGrp="1" noChangeAspect="1"/>
          </p:cNvGraphicFramePr>
          <p:nvPr/>
        </p:nvGraphicFramePr>
        <p:xfrm>
          <a:off x="322955" y="953984"/>
          <a:ext cx="3471391" cy="233943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38299"/>
                <a:gridCol w="657634"/>
                <a:gridCol w="1275458"/>
              </a:tblGrid>
              <a:tr h="221142"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항목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단위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Nautilus</a:t>
                      </a:r>
                      <a:endParaRPr lang="en-US" altLang="ko-KR" sz="90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동력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Diesel/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가솔린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/LPG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청소폭</a:t>
                      </a:r>
                      <a:endParaRPr lang="ko-KR" altLang="en-US" sz="900" b="1" u="none" strike="noStrike">
                        <a:effectLst/>
                        <a:latin typeface="맑은 고딕"/>
                      </a:endParaRPr>
                    </a:p>
                    <a:p>
                      <a:pPr algn="l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메인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사이드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1EA)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8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1,140/1,520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청소능력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㎡/h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+mn-ea"/>
                          <a:ea typeface="+mn-ea"/>
                        </a:rPr>
                        <a:t>8,830</a:t>
                      </a:r>
                      <a:endParaRPr lang="en-US" altLang="ko-KR" sz="900" b="1" u="none" strike="noStrike"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탱크용량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세수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폐수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ℓ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397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호퍼용량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+mn-ea"/>
                        </a:rPr>
                        <a:t>ℓ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+mn-ea"/>
                          <a:ea typeface="+mn-ea"/>
                        </a:rPr>
                        <a:t>59.4</a:t>
                      </a:r>
                      <a:endParaRPr lang="en-US" altLang="ko-KR" sz="900" b="1" u="none" strike="noStrike"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회전반경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8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+mn-ea"/>
                          <a:ea typeface="+mn-ea"/>
                        </a:rPr>
                        <a:t>2,740</a:t>
                      </a:r>
                      <a:endParaRPr lang="en-US" sz="900" b="1" u="none" strike="noStrike"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하이덤프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(HD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모델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1,520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중량</a:t>
                      </a:r>
                      <a:endParaRPr lang="ko-KR" altLang="en-US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+mn-ea"/>
                          <a:ea typeface="+mn-ea"/>
                        </a:rPr>
                        <a:t>1,474</a:t>
                      </a:r>
                      <a:endParaRPr lang="en-US" altLang="ko-KR" sz="900" b="1" u="none" strike="noStrike"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제품크기</a:t>
                      </a:r>
                      <a:endParaRPr lang="ko-KR" altLang="en-US" sz="900" b="1" u="none" strike="noStrike">
                        <a:effectLst/>
                        <a:latin typeface="맑은 고딕"/>
                      </a:endParaRPr>
                    </a:p>
                    <a:p>
                      <a:pPr algn="l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(L*W*H(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오버헤드가드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))</a:t>
                      </a:r>
                      <a:endParaRPr lang="ko-KR" altLang="en-US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2,413*1,422*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1,536(2,120)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" name="그림 1"/>
          <p:cNvPicPr/>
          <p:nvPr/>
        </p:nvPicPr>
        <p:blipFill rotWithShape="1">
          <a:blip r:embed="rId2">
            <a:lum/>
          </a:blip>
          <a:stretch>
            <a:fillRect/>
          </a:stretch>
        </p:blipFill>
        <p:spPr>
          <a:xfrm>
            <a:off x="6371953" y="2810949"/>
            <a:ext cx="2831923" cy="33843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pic>
        <p:nvPicPr>
          <p:cNvPr id="6" name="그림 5"/>
          <p:cNvPicPr/>
          <p:nvPr/>
        </p:nvPicPr>
        <p:blipFill rotWithShape="1">
          <a:blip r:embed="rId3">
            <a:lum/>
          </a:blip>
          <a:srcRect l="4590" t="3110" r="4690" b="2570"/>
          <a:stretch>
            <a:fillRect/>
          </a:stretch>
        </p:blipFill>
        <p:spPr>
          <a:xfrm>
            <a:off x="4114083" y="3888504"/>
            <a:ext cx="1423162" cy="179108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pic>
        <p:nvPicPr>
          <p:cNvPr id="9" name="그림 8"/>
          <p:cNvPicPr/>
          <p:nvPr/>
        </p:nvPicPr>
        <p:blipFill rotWithShape="1">
          <a:blip r:embed="rId4">
            <a:lum/>
          </a:blip>
          <a:srcRect l="12080" t="4750" r="3720" b="5070"/>
          <a:stretch>
            <a:fillRect/>
          </a:stretch>
        </p:blipFill>
        <p:spPr>
          <a:xfrm>
            <a:off x="2407513" y="3888505"/>
            <a:ext cx="1706570" cy="179108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  <p:pic>
        <p:nvPicPr>
          <p:cNvPr id="10" name="그림 9"/>
          <p:cNvPicPr/>
          <p:nvPr/>
        </p:nvPicPr>
        <p:blipFill rotWithShape="1">
          <a:blip r:embed="rId5">
            <a:lum/>
          </a:blip>
          <a:stretch>
            <a:fillRect/>
          </a:stretch>
        </p:blipFill>
        <p:spPr>
          <a:xfrm>
            <a:off x="364502" y="3888505"/>
            <a:ext cx="2043011" cy="179108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w="med" len="med"/>
            <a:tailEnd w="med" len="me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"/>
          <p:cNvSpPr/>
          <p:nvPr/>
        </p:nvSpPr>
        <p:spPr>
          <a:xfrm>
            <a:off x="710938" y="3177716"/>
            <a:ext cx="3093171" cy="2612010"/>
          </a:xfrm>
          <a:prstGeom prst="rect">
            <a:avLst/>
          </a:prstGeom>
          <a:solidFill>
            <a:srgbClr val="ffffff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graphicFrame>
        <p:nvGraphicFramePr>
          <p:cNvPr id="2" name="표 12"/>
          <p:cNvGraphicFramePr>
            <a:graphicFrameLocks noGrp="1" noChangeAspect="1"/>
          </p:cNvGraphicFramePr>
          <p:nvPr/>
        </p:nvGraphicFramePr>
        <p:xfrm>
          <a:off x="322955" y="962373"/>
          <a:ext cx="3471391" cy="199027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38299"/>
                <a:gridCol w="657634"/>
                <a:gridCol w="1275458"/>
              </a:tblGrid>
              <a:tr h="221142"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항목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단위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TK48</a:t>
                      </a:r>
                      <a:endParaRPr lang="en-US" altLang="ko-KR" sz="900" u="none" strike="noStrike">
                        <a:solidFill>
                          <a:schemeClr val="lt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작업능력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m²/h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4,600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작업폭</a:t>
                      </a:r>
                      <a:endParaRPr lang="ko-KR" altLang="en-US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1,000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동력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HP</a:t>
                      </a:r>
                      <a:endParaRPr lang="en-US" sz="900" b="1" u="none" strike="noStrike"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6.5(Honda)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 직경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mm</a:t>
                      </a:r>
                      <a:endParaRPr lang="en-US" altLang="ko-KR" sz="900" b="1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400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최대 속도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km/h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4.6 (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전진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3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단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크기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(L*W*H)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1,100*1,200*800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핸들 올릴때 크기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(L*W*H)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1,100*1,200*1,300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14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중량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u="none" strike="noStrike"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108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TK48 (</a:t>
            </a:r>
            <a:r>
              <a:rPr lang="ko-KR" altLang="en-US" sz="1500" b="1">
                <a:latin typeface="+mn-ea"/>
              </a:rPr>
              <a:t>보행형 제설장비</a:t>
            </a:r>
            <a:r>
              <a:rPr lang="en-US" altLang="ko-KR" sz="1500" b="1">
                <a:latin typeface="+mn-ea"/>
              </a:rPr>
              <a:t>)</a:t>
            </a:r>
            <a:endParaRPr lang="ko-KR" altLang="en-US" sz="1500" b="1"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4019984" y="2460442"/>
            <a:ext cx="4722915" cy="39752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8821" y="962373"/>
            <a:ext cx="2956625" cy="1216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안정적인 스틸 휠과 넓은 휠 베이스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강화 플라스틱 레버 장착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고탄력 브러시 및 스틸구조 커버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고품질의 페인트를 </a:t>
            </a:r>
            <a:r>
              <a:rPr lang="en-US" altLang="ko-KR" sz="1000">
                <a:latin typeface="+mn-ea"/>
              </a:rPr>
              <a:t>3</a:t>
            </a:r>
            <a:r>
              <a:rPr lang="ko-KR" altLang="en-US" sz="1000">
                <a:latin typeface="+mn-ea"/>
              </a:rPr>
              <a:t>단 도장하여 부식방지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공기타이어의 뛰어난 감폭</a:t>
            </a:r>
            <a:endParaRPr lang="ko-KR" altLang="en-US" sz="1000">
              <a:latin typeface="+mn-ea"/>
            </a:endParaRPr>
          </a:p>
        </p:txBody>
      </p:sp>
      <p:graphicFrame>
        <p:nvGraphicFramePr>
          <p:cNvPr id="8" name="표 10"/>
          <p:cNvGraphicFramePr>
            <a:graphicFrameLocks noGrp="1"/>
          </p:cNvGraphicFramePr>
          <p:nvPr/>
        </p:nvGraphicFramePr>
        <p:xfrm>
          <a:off x="322955" y="6115971"/>
          <a:ext cx="2832735" cy="4495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44955"/>
                <a:gridCol w="1287780"/>
              </a:tblGrid>
              <a:tr h="0"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구분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판매가</a:t>
                      </a:r>
                      <a:r>
                        <a:rPr lang="en-US" altLang="ko-KR" sz="900">
                          <a:latin typeface="맑은 고딕"/>
                        </a:rPr>
                        <a:t>(VAT</a:t>
                      </a:r>
                      <a:r>
                        <a:rPr lang="ko-KR" altLang="en-US" sz="900">
                          <a:latin typeface="맑은 고딕"/>
                        </a:rPr>
                        <a:t>별도</a:t>
                      </a:r>
                      <a:r>
                        <a:rPr lang="en-US" altLang="ko-KR" sz="900">
                          <a:latin typeface="맑은 고딕"/>
                        </a:rPr>
                        <a:t>)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TK48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4,400,000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83741" y="3197889"/>
            <a:ext cx="2593381" cy="26038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"/>
          <p:cNvSpPr/>
          <p:nvPr/>
        </p:nvSpPr>
        <p:spPr>
          <a:xfrm>
            <a:off x="3779755" y="4628953"/>
            <a:ext cx="5803376" cy="1914820"/>
          </a:xfrm>
          <a:prstGeom prst="rect">
            <a:avLst/>
          </a:prstGeom>
          <a:solidFill>
            <a:srgbClr val="ffffff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sp>
        <p:nvSpPr>
          <p:cNvPr id="12" name=""/>
          <p:cNvSpPr/>
          <p:nvPr/>
        </p:nvSpPr>
        <p:spPr>
          <a:xfrm>
            <a:off x="6089716" y="1087028"/>
            <a:ext cx="3564510" cy="53614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ko-KR" altLang="en-US"/>
          </a:p>
        </p:txBody>
      </p:sp>
      <p:graphicFrame>
        <p:nvGraphicFramePr>
          <p:cNvPr id="2" name="표 12"/>
          <p:cNvGraphicFramePr>
            <a:graphicFrameLocks noGrp="1" noChangeAspect="1"/>
          </p:cNvGraphicFramePr>
          <p:nvPr/>
        </p:nvGraphicFramePr>
        <p:xfrm>
          <a:off x="322955" y="962372"/>
          <a:ext cx="3471391" cy="338010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38299"/>
                <a:gridCol w="657634"/>
                <a:gridCol w="1275458"/>
              </a:tblGrid>
              <a:tr h="221068"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항목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단위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SG110</a:t>
                      </a:r>
                      <a:endParaRPr lang="en-US" altLang="ko-KR" sz="900" u="none" strike="noStrike">
                        <a:solidFill>
                          <a:schemeClr val="lt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22106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출력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HP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11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06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시동방법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-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리코일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/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배터리 스타트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06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작업능력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  <a:ea typeface="맑은 고딕"/>
                        </a:rPr>
                        <a:t>m²/h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4,900(1,500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평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/h)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06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작업폭</a:t>
                      </a:r>
                      <a:endParaRPr lang="ko-KR" altLang="en-US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mm</a:t>
                      </a:r>
                      <a:endParaRPr lang="en-US" altLang="ko-KR" sz="900" b="1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1,100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06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 직경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cm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62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06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브러시 속도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Rpm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220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06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속도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-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전진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6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단 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/ 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후진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단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06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바퀴종류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-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스노우타이어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06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연료타입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-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가솔린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06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연료탱크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+mn-ea"/>
                        </a:rPr>
                        <a:t>ℓ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6.5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06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연료 소모량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ℓ/h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1.6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06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인증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-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EPA(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미국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/CE(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유럽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)/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GS(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독일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)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06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크기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cm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160*130*80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06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중량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165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SG110 (</a:t>
            </a:r>
            <a:r>
              <a:rPr lang="ko-KR" altLang="en-US" sz="1500" b="1">
                <a:latin typeface="+mn-ea"/>
              </a:rPr>
              <a:t>보행형 제설장비</a:t>
            </a:r>
            <a:r>
              <a:rPr lang="en-US" altLang="ko-KR" sz="1500" b="1">
                <a:latin typeface="+mn-ea"/>
              </a:rPr>
              <a:t>)</a:t>
            </a:r>
            <a:endParaRPr lang="ko-KR" altLang="en-US" sz="1500" b="1"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8821" y="962373"/>
            <a:ext cx="2956625" cy="2375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전진 </a:t>
            </a:r>
            <a:r>
              <a:rPr lang="en-US" altLang="ko-KR" sz="1000">
                <a:latin typeface="+mn-ea"/>
              </a:rPr>
              <a:t>6</a:t>
            </a:r>
            <a:r>
              <a:rPr lang="ko-KR" altLang="en-US" sz="1000">
                <a:latin typeface="+mn-ea"/>
              </a:rPr>
              <a:t>단 후진 </a:t>
            </a:r>
            <a:r>
              <a:rPr lang="en-US" altLang="ko-KR" sz="1000">
                <a:latin typeface="+mn-ea"/>
              </a:rPr>
              <a:t>2</a:t>
            </a:r>
            <a:r>
              <a:rPr lang="ko-KR" altLang="en-US" sz="1000">
                <a:latin typeface="+mn-ea"/>
              </a:rPr>
              <a:t>단 기어 방식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중앙 직접 구동 방식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유지 비용 절감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LED </a:t>
            </a:r>
            <a:r>
              <a:rPr lang="ko-KR" altLang="en-US" sz="1000">
                <a:latin typeface="+mn-ea"/>
              </a:rPr>
              <a:t>헤드라이트 장착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브러시 </a:t>
            </a:r>
            <a:r>
              <a:rPr lang="en-US" altLang="ko-KR" sz="1000">
                <a:latin typeface="+mn-ea"/>
              </a:rPr>
              <a:t>220RPM </a:t>
            </a:r>
            <a:r>
              <a:rPr lang="ko-KR" altLang="en-US" sz="1000">
                <a:latin typeface="+mn-ea"/>
              </a:rPr>
              <a:t>회전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브러시 후드 </a:t>
            </a:r>
            <a:r>
              <a:rPr lang="en-US" altLang="ko-KR" sz="1000">
                <a:latin typeface="+mn-ea"/>
              </a:rPr>
              <a:t>120</a:t>
            </a:r>
            <a:r>
              <a:rPr lang="ko-KR" altLang="en-US" sz="1000">
                <a:latin typeface="+mn-ea"/>
              </a:rPr>
              <a:t>도 커버형식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브러시 앵글 좌우 </a:t>
            </a:r>
            <a:r>
              <a:rPr lang="en-US" altLang="ko-KR" sz="1000">
                <a:latin typeface="+mn-ea"/>
              </a:rPr>
              <a:t>20</a:t>
            </a:r>
            <a:r>
              <a:rPr lang="ko-KR" altLang="en-US" sz="1000">
                <a:latin typeface="+mn-ea"/>
              </a:rPr>
              <a:t>도 전환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브러시 작동 핸들바에서 컨트롤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배터리 시동 및 리코일 시동 겸용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히터 핸드 그립 장치</a:t>
            </a:r>
            <a:endParaRPr lang="en-US" altLang="ko-KR" sz="1000">
              <a:latin typeface="+mn-ea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097608" y="1542237"/>
            <a:ext cx="3390880" cy="296475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940791" y="4755651"/>
            <a:ext cx="2709430" cy="168986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785379" y="4771665"/>
            <a:ext cx="2716248" cy="1638204"/>
          </a:xfrm>
          <a:prstGeom prst="rect">
            <a:avLst/>
          </a:prstGeom>
        </p:spPr>
      </p:pic>
      <p:graphicFrame>
        <p:nvGraphicFramePr>
          <p:cNvPr id="5" name="표 10"/>
          <p:cNvGraphicFramePr>
            <a:graphicFrameLocks noGrp="1"/>
          </p:cNvGraphicFramePr>
          <p:nvPr/>
        </p:nvGraphicFramePr>
        <p:xfrm>
          <a:off x="322955" y="6115971"/>
          <a:ext cx="2832735" cy="4495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44955"/>
                <a:gridCol w="1287780"/>
              </a:tblGrid>
              <a:tr h="0"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구분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판매가</a:t>
                      </a:r>
                      <a:r>
                        <a:rPr lang="en-US" altLang="ko-KR" sz="900">
                          <a:latin typeface="맑은 고딕"/>
                        </a:rPr>
                        <a:t>(VAT</a:t>
                      </a:r>
                      <a:r>
                        <a:rPr lang="ko-KR" altLang="en-US" sz="900">
                          <a:latin typeface="맑은 고딕"/>
                        </a:rPr>
                        <a:t>별도</a:t>
                      </a:r>
                      <a:r>
                        <a:rPr lang="en-US" altLang="ko-KR" sz="900">
                          <a:latin typeface="맑은 고딕"/>
                        </a:rPr>
                        <a:t>)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SG110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3,800,000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Education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44302" y="957554"/>
            <a:ext cx="8850387" cy="740203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500" dirty="0">
                <a:latin typeface="+mn-ea"/>
              </a:rPr>
              <a:t>보건복지부 주관으로 한국건물위생관리협회에서 시행하는 전국 연인원 약 </a:t>
            </a:r>
            <a:r>
              <a:rPr lang="en-US" altLang="ko-KR" sz="1500" dirty="0">
                <a:latin typeface="+mn-ea"/>
              </a:rPr>
              <a:t>15,000</a:t>
            </a:r>
            <a:r>
              <a:rPr lang="ko-KR" altLang="en-US" sz="1500" dirty="0">
                <a:latin typeface="+mn-ea"/>
              </a:rPr>
              <a:t>명의 청소용역업체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500" dirty="0">
                <a:latin typeface="+mn-ea"/>
              </a:rPr>
              <a:t>현장책임자를 대상으로 한 위생교육에서 당사 대표이사가 청소장비 전문강사로 </a:t>
            </a:r>
            <a:r>
              <a:rPr lang="en-US" altLang="ko-KR" sz="1500" dirty="0">
                <a:latin typeface="+mn-ea"/>
              </a:rPr>
              <a:t>10</a:t>
            </a:r>
            <a:r>
              <a:rPr lang="ko-KR" altLang="en-US" sz="1500" dirty="0">
                <a:latin typeface="+mn-ea"/>
              </a:rPr>
              <a:t>년째 교육 중</a:t>
            </a:r>
            <a:r>
              <a:rPr lang="en-US" altLang="ko-KR" sz="1500" dirty="0">
                <a:latin typeface="+mn-ea"/>
              </a:rPr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77129" y="2060653"/>
            <a:ext cx="5099341" cy="231885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648222" y="3498667"/>
            <a:ext cx="4646467" cy="2556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165025-668C-4FBA-AAA5-B65A982E77EC}"/>
              </a:ext>
            </a:extLst>
          </p:cNvPr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500" b="1" dirty="0">
                <a:latin typeface="+mn-ea"/>
              </a:rPr>
              <a:t>위생관리 교육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7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"/>
          <p:cNvSpPr/>
          <p:nvPr/>
        </p:nvSpPr>
        <p:spPr>
          <a:xfrm>
            <a:off x="514252" y="2755474"/>
            <a:ext cx="8484123" cy="2484355"/>
          </a:xfrm>
          <a:prstGeom prst="rect">
            <a:avLst/>
          </a:prstGeom>
          <a:solidFill>
            <a:srgbClr val="ffffff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ctr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맑은 고딕"/>
              <a:cs typeface="맑은 고딕"/>
            </a:endParaRPr>
          </a:p>
        </p:txBody>
      </p:sp>
      <p:graphicFrame>
        <p:nvGraphicFramePr>
          <p:cNvPr id="2" name="표 12"/>
          <p:cNvGraphicFramePr>
            <a:graphicFrameLocks noGrp="1" noChangeAspect="1"/>
          </p:cNvGraphicFramePr>
          <p:nvPr/>
        </p:nvGraphicFramePr>
        <p:xfrm>
          <a:off x="322955" y="962372"/>
          <a:ext cx="3471391" cy="15474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38299"/>
                <a:gridCol w="657634"/>
                <a:gridCol w="1275458"/>
              </a:tblGrid>
              <a:tr h="221068"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항목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단위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TK520</a:t>
                      </a:r>
                      <a:endParaRPr lang="en-US" altLang="ko-KR" sz="900" u="none" strike="noStrike">
                        <a:solidFill>
                          <a:schemeClr val="lt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22106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엔진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HP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24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06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트랜스미션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-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전진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6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단 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/ 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후진</a:t>
                      </a: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</a:t>
                      </a:r>
                      <a:r>
                        <a:rPr lang="ko-KR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단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06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연료탱크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ℓ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3.8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06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작업폭</a:t>
                      </a:r>
                      <a:endParaRPr lang="ko-KR" altLang="en-US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cm</a:t>
                      </a:r>
                      <a:endParaRPr lang="en-US" altLang="ko-KR" sz="900" b="1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125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06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청소능력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  <a:ea typeface="맑은 고딕"/>
                        </a:rPr>
                        <a:t>m²/h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6,000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2106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중량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270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TK520 (</a:t>
            </a:r>
            <a:r>
              <a:rPr lang="ko-KR" altLang="en-US" sz="1500" b="1">
                <a:latin typeface="+mn-ea"/>
              </a:rPr>
              <a:t>탑승형 제설장비</a:t>
            </a:r>
            <a:r>
              <a:rPr lang="en-US" altLang="ko-KR" sz="1500" b="1">
                <a:latin typeface="+mn-ea"/>
              </a:rPr>
              <a:t>)</a:t>
            </a:r>
            <a:endParaRPr lang="ko-KR" altLang="en-US" sz="1500" b="1"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8821" y="962372"/>
            <a:ext cx="2956625" cy="1447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초간편 블레이드</a:t>
            </a:r>
            <a:r>
              <a:rPr lang="en-US" altLang="ko-KR" sz="1000">
                <a:latin typeface="+mn-ea"/>
              </a:rPr>
              <a:t>/ </a:t>
            </a:r>
            <a:r>
              <a:rPr lang="ko-KR" altLang="en-US" sz="1000">
                <a:latin typeface="+mn-ea"/>
              </a:rPr>
              <a:t>브러시 교체 탈부착 시스템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간편한 방향 선택 핸들 장착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간편한 높낮이 조절 핸들 장착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헤드라이트 기본 장착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인체 공학적 운전 시스템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광폭 타이어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미끄럼 방지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강한 견인력</a:t>
            </a:r>
            <a:endParaRPr lang="ko-KR" altLang="en-US" sz="1000">
              <a:latin typeface="+mn-ea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4064073" y="2769795"/>
            <a:ext cx="4711006" cy="1812117"/>
          </a:xfrm>
          <a:prstGeom prst="rect">
            <a:avLst/>
          </a:prstGeom>
        </p:spPr>
      </p:pic>
      <p:pic>
        <p:nvPicPr>
          <p:cNvPr id="7" name="Picture 23" descr="9"/>
          <p:cNvPicPr>
            <a:picLocks noChangeAspect="1" noChangeArrowheads="1"/>
          </p:cNvPicPr>
          <p:nvPr/>
        </p:nvPicPr>
        <p:blipFill rotWithShape="1">
          <a:blip r:embed="rId3"/>
          <a:srcRect l="3930" t="1760" r="9410" b="6150"/>
          <a:stretch>
            <a:fillRect/>
          </a:stretch>
        </p:blipFill>
        <p:spPr>
          <a:xfrm>
            <a:off x="4064072" y="4582148"/>
            <a:ext cx="2339781" cy="1764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4" descr="10"/>
          <p:cNvPicPr>
            <a:picLocks noChangeAspect="1" noChangeArrowheads="1"/>
          </p:cNvPicPr>
          <p:nvPr/>
        </p:nvPicPr>
        <p:blipFill rotWithShape="1">
          <a:blip r:embed="rId4"/>
          <a:srcRect t="32210" b="14420"/>
          <a:stretch>
            <a:fillRect/>
          </a:stretch>
        </p:blipFill>
        <p:spPr>
          <a:xfrm>
            <a:off x="6386493" y="4592850"/>
            <a:ext cx="2614436" cy="17645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표 10"/>
          <p:cNvGraphicFramePr>
            <a:graphicFrameLocks noGrp="1"/>
          </p:cNvGraphicFramePr>
          <p:nvPr/>
        </p:nvGraphicFramePr>
        <p:xfrm>
          <a:off x="322955" y="5430171"/>
          <a:ext cx="2832735" cy="11239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57515"/>
                <a:gridCol w="1075220"/>
              </a:tblGrid>
              <a:tr h="0"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구분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판매가</a:t>
                      </a:r>
                      <a:r>
                        <a:rPr lang="en-US" altLang="ko-KR" sz="900">
                          <a:latin typeface="맑은 고딕"/>
                        </a:rPr>
                        <a:t>(VAT</a:t>
                      </a:r>
                      <a:r>
                        <a:rPr lang="ko-KR" altLang="en-US" sz="900">
                          <a:latin typeface="맑은 고딕"/>
                        </a:rPr>
                        <a:t>별도</a:t>
                      </a:r>
                      <a:r>
                        <a:rPr lang="en-US" altLang="ko-KR" sz="900">
                          <a:latin typeface="맑은 고딕"/>
                        </a:rPr>
                        <a:t>)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TK520 (</a:t>
                      </a:r>
                      <a:r>
                        <a:rPr lang="ko-KR" altLang="en-US" sz="900" b="1">
                          <a:latin typeface="맑은 고딕"/>
                        </a:rPr>
                        <a:t>제설기</a:t>
                      </a:r>
                      <a:r>
                        <a:rPr lang="en-US" altLang="ko-KR" sz="900" b="1">
                          <a:latin typeface="맑은 고딕"/>
                        </a:rPr>
                        <a:t>)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14,000,000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TS125 (</a:t>
                      </a:r>
                      <a:r>
                        <a:rPr lang="ko-KR" altLang="en-US" sz="900" b="1">
                          <a:latin typeface="맑은 고딕"/>
                        </a:rPr>
                        <a:t>블레이드</a:t>
                      </a:r>
                      <a:r>
                        <a:rPr lang="en-US" altLang="ko-KR" sz="900" b="1">
                          <a:latin typeface="맑은 고딕"/>
                        </a:rPr>
                        <a:t>/</a:t>
                      </a:r>
                      <a:r>
                        <a:rPr lang="ko-KR" altLang="en-US" sz="900" b="1">
                          <a:solidFill>
                            <a:srgbClr val="0070c0"/>
                          </a:solidFill>
                          <a:latin typeface="맑은 고딕"/>
                        </a:rPr>
                        <a:t>옵션</a:t>
                      </a:r>
                      <a:r>
                        <a:rPr lang="en-US" altLang="ko-KR" sz="900" b="1">
                          <a:latin typeface="맑은 고딕"/>
                        </a:rPr>
                        <a:t>)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1,500,000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TM420 (</a:t>
                      </a:r>
                      <a:r>
                        <a:rPr lang="ko-KR" altLang="en-US" sz="900" b="1">
                          <a:latin typeface="맑은 고딕"/>
                        </a:rPr>
                        <a:t>염화칼슘살포기</a:t>
                      </a:r>
                      <a:r>
                        <a:rPr lang="en-US" altLang="ko-KR" sz="900" b="1">
                          <a:latin typeface="맑은 고딕"/>
                        </a:rPr>
                        <a:t>/</a:t>
                      </a:r>
                      <a:r>
                        <a:rPr lang="ko-KR" altLang="en-US" sz="900" b="1">
                          <a:solidFill>
                            <a:srgbClr val="0070c0"/>
                          </a:solidFill>
                          <a:latin typeface="맑은 고딕"/>
                        </a:rPr>
                        <a:t>옵션</a:t>
                      </a:r>
                      <a:r>
                        <a:rPr lang="en-US" altLang="ko-KR" sz="900" b="1">
                          <a:latin typeface="맑은 고딕"/>
                        </a:rPr>
                        <a:t>)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2,500,000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TA260 (</a:t>
                      </a:r>
                      <a:r>
                        <a:rPr lang="ko-KR" altLang="en-US" sz="900" b="1">
                          <a:latin typeface="맑은 고딕"/>
                        </a:rPr>
                        <a:t>트레일러</a:t>
                      </a:r>
                      <a:r>
                        <a:rPr lang="en-US" altLang="ko-KR" sz="900" b="1">
                          <a:latin typeface="맑은 고딕"/>
                        </a:rPr>
                        <a:t>/</a:t>
                      </a:r>
                      <a:r>
                        <a:rPr lang="ko-KR" altLang="en-US" sz="900" b="1">
                          <a:solidFill>
                            <a:srgbClr val="0070c0"/>
                          </a:solidFill>
                          <a:latin typeface="맑은 고딕"/>
                        </a:rPr>
                        <a:t>옵션</a:t>
                      </a:r>
                      <a:r>
                        <a:rPr lang="en-US" altLang="ko-KR" sz="900" b="1">
                          <a:latin typeface="맑은 고딕"/>
                        </a:rPr>
                        <a:t>)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1,000,000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1" name="Picture 83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29243" y="2778125"/>
            <a:ext cx="3324583" cy="2267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2"/>
          <p:cNvGraphicFramePr>
            <a:graphicFrameLocks noGrp="1" noChangeAspect="1"/>
          </p:cNvGraphicFramePr>
          <p:nvPr/>
        </p:nvGraphicFramePr>
        <p:xfrm>
          <a:off x="322955" y="962371"/>
          <a:ext cx="3471391" cy="17556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38299"/>
                <a:gridCol w="657634"/>
                <a:gridCol w="1275458"/>
              </a:tblGrid>
              <a:tr h="219458"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항목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단위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580BTS</a:t>
                      </a:r>
                      <a:endParaRPr lang="en-US" altLang="ko-KR" sz="900" u="none" strike="noStrike">
                        <a:solidFill>
                          <a:schemeClr val="lt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21945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타입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-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Backpack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945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배기량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cc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75.6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945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출력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kw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3.1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945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풍량</a:t>
                      </a:r>
                      <a:endParaRPr lang="ko-KR" altLang="en-US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㎥/min</a:t>
                      </a:r>
                      <a:endParaRPr lang="en-US" altLang="ko-KR" sz="900" b="1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29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945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풍속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m/sec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93.4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945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중량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11.8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9458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연료탱크 용량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+mn-ea"/>
                        </a:rPr>
                        <a:t>ℓ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2.6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580BTS (</a:t>
            </a:r>
            <a:r>
              <a:rPr lang="ko-KR" altLang="en-US" sz="1500" b="1">
                <a:latin typeface="+mn-ea"/>
              </a:rPr>
              <a:t>송풍기</a:t>
            </a:r>
            <a:r>
              <a:rPr lang="en-US" altLang="ko-KR" sz="1500" b="1">
                <a:latin typeface="+mn-ea"/>
              </a:rPr>
              <a:t>)</a:t>
            </a:r>
            <a:endParaRPr lang="ko-KR" altLang="en-US" sz="1500" b="1"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8821" y="962372"/>
            <a:ext cx="4498893" cy="2370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허스크바나엔진 장착의 고출력 송풍기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친환경 배기가스 방출 제품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</a:t>
            </a:r>
            <a:r>
              <a:rPr lang="en-US" altLang="ko-KR" sz="1000">
                <a:latin typeface="+mn-ea"/>
              </a:rPr>
              <a:t>30% </a:t>
            </a:r>
            <a:r>
              <a:rPr lang="ko-KR" altLang="en-US" sz="1000">
                <a:latin typeface="+mn-ea"/>
              </a:rPr>
              <a:t>적은 연료소비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완벽에 가까운 연소 및 소음 감소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작은 먼지도 놓치지 않아 오랜 수명을 자랑하는 대형 에어필터 장착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신기술력으로 새로워진 집결력이 뛰어난 팬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나뭇잎 등으로부터 보호해주는 그물 디자인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소음을 최소화 해주는 호스 디자인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편안하고 빠른 사용이 가능한 손잡이 디자인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강력한 힘을 자랑하면서 신기술로 더욱 경량화</a:t>
            </a:r>
            <a:endParaRPr lang="ko-KR" altLang="en-US" sz="1000">
              <a:latin typeface="+mn-ea"/>
            </a:endParaRPr>
          </a:p>
        </p:txBody>
      </p:sp>
      <p:pic>
        <p:nvPicPr>
          <p:cNvPr id="13" name="Picture 13" descr="580BTS"/>
          <p:cNvPicPr>
            <a:picLocks noChangeAspect="1" noChangeArrowheads="1"/>
          </p:cNvPicPr>
          <p:nvPr/>
        </p:nvPicPr>
        <p:blipFill rotWithShape="1">
          <a:blip r:embed="rId2"/>
          <a:srcRect t="11780" b="17260"/>
          <a:stretch>
            <a:fillRect/>
          </a:stretch>
        </p:blipFill>
        <p:spPr>
          <a:xfrm>
            <a:off x="5421341" y="3757793"/>
            <a:ext cx="3026373" cy="213783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표 10"/>
          <p:cNvGraphicFramePr>
            <a:graphicFrameLocks noGrp="1"/>
          </p:cNvGraphicFramePr>
          <p:nvPr/>
        </p:nvGraphicFramePr>
        <p:xfrm>
          <a:off x="322955" y="6115971"/>
          <a:ext cx="2832735" cy="4495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44955"/>
                <a:gridCol w="1287780"/>
              </a:tblGrid>
              <a:tr h="0"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구분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판매가</a:t>
                      </a:r>
                      <a:r>
                        <a:rPr lang="en-US" altLang="ko-KR" sz="900">
                          <a:latin typeface="맑은 고딕"/>
                        </a:rPr>
                        <a:t>(VAT</a:t>
                      </a:r>
                      <a:r>
                        <a:rPr lang="ko-KR" altLang="en-US" sz="900">
                          <a:latin typeface="맑은 고딕"/>
                        </a:rPr>
                        <a:t>별도</a:t>
                      </a:r>
                      <a:r>
                        <a:rPr lang="en-US" altLang="ko-KR" sz="900">
                          <a:latin typeface="맑은 고딕"/>
                        </a:rPr>
                        <a:t>)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580BTS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750,000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2"/>
          <p:cNvGraphicFramePr>
            <a:graphicFrameLocks noGrp="1" noChangeAspect="1"/>
          </p:cNvGraphicFramePr>
          <p:nvPr/>
        </p:nvGraphicFramePr>
        <p:xfrm>
          <a:off x="322955" y="962366"/>
          <a:ext cx="3471391" cy="30643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38299"/>
                <a:gridCol w="657634"/>
                <a:gridCol w="1275458"/>
              </a:tblGrid>
              <a:tr h="218882"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항목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단위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LHJ-7600N</a:t>
                      </a:r>
                      <a:endParaRPr lang="en-US" altLang="ko-KR" sz="900" u="none" strike="noStrike">
                        <a:solidFill>
                          <a:schemeClr val="lt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크기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(L*W*H)</a:t>
                      </a:r>
                      <a:endParaRPr lang="ko-KR" altLang="en-US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350*430*495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중량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10.8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중간 파이프 외경규격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98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혼압연료 용량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ℓ</a:t>
                      </a:r>
                      <a:endParaRPr lang="en-US" altLang="ko-KR" sz="900" b="1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2.1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배기량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cc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75.6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엔진형식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-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4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행정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시동방법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-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Pull Start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카브레터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-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Walbro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스파크프러그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-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NGK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최대속도 소음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dB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74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속도조절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-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가변속도조절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최대풍량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㎥/min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18.97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최대풍속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m/sec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89.53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LHJ-7600N (</a:t>
            </a:r>
            <a:r>
              <a:rPr lang="ko-KR" altLang="en-US" sz="1500" b="1">
                <a:latin typeface="+mn-ea"/>
              </a:rPr>
              <a:t>브로워</a:t>
            </a:r>
            <a:r>
              <a:rPr lang="en-US" altLang="ko-KR" sz="1500" b="1">
                <a:latin typeface="+mn-ea"/>
              </a:rPr>
              <a:t>)</a:t>
            </a:r>
            <a:endParaRPr lang="ko-KR" altLang="en-US" sz="1500" b="1"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8821" y="962372"/>
            <a:ext cx="4498893" cy="985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</a:t>
            </a:r>
            <a:r>
              <a:rPr lang="en-US" altLang="ko-KR" sz="1000">
                <a:latin typeface="+mn-ea"/>
              </a:rPr>
              <a:t>4</a:t>
            </a:r>
            <a:r>
              <a:rPr lang="ko-KR" altLang="en-US" sz="1000">
                <a:latin typeface="+mn-ea"/>
              </a:rPr>
              <a:t>행정 저소음 엔진 브로워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강력한 힘으로 작업의 효율성을 극대화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속도제어 레버로 방아쇠를 당기지 않고 작업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넓은 어깨 끈과 안락한 에어패드의 등받이로 무게감을 최소화</a:t>
            </a:r>
            <a:endParaRPr lang="ko-KR" altLang="en-US" sz="1000">
              <a:latin typeface="+mn-ea"/>
            </a:endParaRPr>
          </a:p>
        </p:txBody>
      </p:sp>
      <p:pic>
        <p:nvPicPr>
          <p:cNvPr id="5" name="Picture 20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542627" y="3757792"/>
            <a:ext cx="2783800" cy="2137835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9" name="표 10"/>
          <p:cNvGraphicFramePr>
            <a:graphicFrameLocks noGrp="1"/>
          </p:cNvGraphicFramePr>
          <p:nvPr/>
        </p:nvGraphicFramePr>
        <p:xfrm>
          <a:off x="322955" y="6115971"/>
          <a:ext cx="2832735" cy="4495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44955"/>
                <a:gridCol w="1287780"/>
              </a:tblGrid>
              <a:tr h="0"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구분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판매가</a:t>
                      </a:r>
                      <a:r>
                        <a:rPr lang="en-US" altLang="ko-KR" sz="900">
                          <a:latin typeface="맑은 고딕"/>
                        </a:rPr>
                        <a:t>(VAT</a:t>
                      </a:r>
                      <a:r>
                        <a:rPr lang="ko-KR" altLang="en-US" sz="900">
                          <a:latin typeface="맑은 고딕"/>
                        </a:rPr>
                        <a:t>별도</a:t>
                      </a:r>
                      <a:r>
                        <a:rPr lang="en-US" altLang="ko-KR" sz="900">
                          <a:latin typeface="맑은 고딕"/>
                        </a:rPr>
                        <a:t>)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LHJ-7600N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450,000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2"/>
          <p:cNvGraphicFramePr>
            <a:graphicFrameLocks noGrp="1" noChangeAspect="1"/>
          </p:cNvGraphicFramePr>
          <p:nvPr/>
        </p:nvGraphicFramePr>
        <p:xfrm>
          <a:off x="322955" y="962366"/>
          <a:ext cx="3471391" cy="284546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38299"/>
                <a:gridCol w="657634"/>
                <a:gridCol w="1275458"/>
              </a:tblGrid>
              <a:tr h="218882"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항목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ko-KR" altLang="en-US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</a:rPr>
                        <a:t>단위</a:t>
                      </a:r>
                      <a:endParaRPr lang="ko-KR" altLang="en-US" sz="900" i="0" u="none" strike="noStrike">
                        <a:solidFill>
                          <a:schemeClr val="lt1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u="none" strike="noStrike">
                          <a:solidFill>
                            <a:schemeClr val="lt1"/>
                          </a:solidFill>
                          <a:effectLst/>
                          <a:latin typeface="맑은 고딕"/>
                          <a:ea typeface="맑은 고딕"/>
                        </a:rPr>
                        <a:t>LHJ-9500N</a:t>
                      </a:r>
                      <a:endParaRPr lang="en-US" altLang="ko-KR" sz="900" u="none" strike="noStrike">
                        <a:solidFill>
                          <a:schemeClr val="lt1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크기</a:t>
                      </a: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(L*W*H)</a:t>
                      </a:r>
                      <a:endParaRPr lang="ko-KR" altLang="en-US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357*511*540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중량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kg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10.4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중간 파이프 외경규격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mm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93~120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혼압연료 용량</a:t>
                      </a:r>
                      <a:endParaRPr lang="ko-KR" altLang="en-US" sz="900" b="1" u="none" strike="noStrike"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ℓ</a:t>
                      </a:r>
                      <a:endParaRPr lang="en-US" altLang="ko-KR" sz="900" b="1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2.3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배기량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cc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85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엔진형식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algn="ctr">
                        <a:defRPr/>
                      </a:pPr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-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</a:t>
                      </a: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행정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시동방법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-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Pull Start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카브레터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-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Rotary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스파크프러그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-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NGK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속도조절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-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가변속도조절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최대풍량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㎥/min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25.7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  <a:tr h="218882">
                <a:tc>
                  <a:txBody>
                    <a:bodyPr vert="horz" lIns="133891" tIns="8926" rIns="8926" bIns="0" anchor="ctr" anchorCtr="0"/>
                    <a:p>
                      <a:pPr algn="l">
                        <a:defRPr/>
                      </a:pPr>
                      <a:r>
                        <a:rPr lang="ko-KR" altLang="en-US" sz="900" b="1" u="none" strike="noStrike">
                          <a:effectLst/>
                          <a:latin typeface="맑은 고딕"/>
                        </a:rPr>
                        <a:t>최대풍속</a:t>
                      </a:r>
                      <a:endParaRPr lang="en-US" altLang="ko-KR" sz="900" b="1" u="none" strike="noStrike">
                        <a:effectLst/>
                        <a:latin typeface="맑은 고딕"/>
                      </a:endParaRPr>
                    </a:p>
                  </a:txBody>
                  <a:tcPr marL="133891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/>
                          <a:ea typeface="맑은 고딕"/>
                        </a:rPr>
                        <a:t>m/sec</a:t>
                      </a:r>
                      <a:endParaRPr lang="en-US" altLang="ko-KR" sz="900" b="1" i="0" u="none" strike="noStrike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8926" tIns="8926" rIns="8926" bIns="0" anchor="ctr" anchorCtr="0"/>
                    <a:p>
                      <a:pPr marL="0" marR="0" lvl="0" indent="0" algn="ctr" defTabSz="742949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900" b="1" u="none" strike="noStrike">
                          <a:effectLst/>
                          <a:latin typeface="맑은 고딕"/>
                        </a:rPr>
                        <a:t>92.2</a:t>
                      </a:r>
                      <a:endParaRPr lang="en-US" altLang="ko-KR" sz="900" b="1" u="none" strike="noStrike">
                        <a:latin typeface="맑은 고딕"/>
                      </a:endParaRPr>
                    </a:p>
                  </a:txBody>
                  <a:tcPr marL="8926" marR="8926" marT="8926" marB="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500" b="1">
                <a:latin typeface="+mn-ea"/>
              </a:rPr>
              <a:t>LHJ-9500N (</a:t>
            </a:r>
            <a:r>
              <a:rPr lang="ko-KR" altLang="en-US" sz="1500" b="1">
                <a:latin typeface="+mn-ea"/>
              </a:rPr>
              <a:t>브로워</a:t>
            </a:r>
            <a:r>
              <a:rPr lang="en-US" altLang="ko-KR" sz="1500" b="1">
                <a:latin typeface="+mn-ea"/>
              </a:rPr>
              <a:t>)</a:t>
            </a:r>
            <a:endParaRPr lang="ko-KR" altLang="en-US" sz="1500" b="1"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Specification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8821" y="962372"/>
            <a:ext cx="4498893" cy="1216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</a:t>
            </a:r>
            <a:r>
              <a:rPr lang="en-US" altLang="ko-KR" sz="1000">
                <a:latin typeface="+mn-ea"/>
              </a:rPr>
              <a:t>2</a:t>
            </a:r>
            <a:r>
              <a:rPr lang="ko-KR" altLang="en-US" sz="1000">
                <a:latin typeface="+mn-ea"/>
              </a:rPr>
              <a:t>행정 엔진 브로워는 장시간 연속 사용이 가능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속도제어 레버는 원하는 풍속으로 설정 가능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두께 </a:t>
            </a:r>
            <a:r>
              <a:rPr lang="en-US" altLang="ko-KR" sz="1000">
                <a:latin typeface="+mn-ea"/>
              </a:rPr>
              <a:t>3.5cm</a:t>
            </a:r>
            <a:r>
              <a:rPr lang="ko-KR" altLang="en-US" sz="1000">
                <a:latin typeface="+mn-ea"/>
              </a:rPr>
              <a:t>의 꼬이지 않는 넓은 어깨 끈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요철 에어 백 패드는 장시간의 피로감</a:t>
            </a:r>
            <a:r>
              <a:rPr lang="en-US" altLang="ko-KR" sz="1000">
                <a:latin typeface="+mn-ea"/>
              </a:rPr>
              <a:t> </a:t>
            </a:r>
            <a:r>
              <a:rPr lang="ko-KR" altLang="en-US" sz="1000">
                <a:latin typeface="+mn-ea"/>
              </a:rPr>
              <a:t>감소</a:t>
            </a:r>
            <a:endParaRPr lang="ko-KR" altLang="en-US" sz="10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000">
                <a:latin typeface="+mn-ea"/>
              </a:rPr>
              <a:t>∙ 강철 카라비너는 안정된 작업이 가능</a:t>
            </a:r>
            <a:endParaRPr lang="ko-KR" altLang="en-US" sz="1000">
              <a:latin typeface="+mn-ea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/>
        </p:nvGraphicFramePr>
        <p:xfrm>
          <a:off x="322955" y="6115971"/>
          <a:ext cx="2832735" cy="4495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44955"/>
                <a:gridCol w="1287780"/>
              </a:tblGrid>
              <a:tr h="0"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구분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ctr" latinLnBrk="1">
                        <a:defRPr/>
                      </a:pPr>
                      <a:r>
                        <a:rPr lang="ko-KR" altLang="en-US" sz="900">
                          <a:latin typeface="맑은 고딕"/>
                        </a:rPr>
                        <a:t>판매가</a:t>
                      </a:r>
                      <a:r>
                        <a:rPr lang="en-US" altLang="ko-KR" sz="900">
                          <a:latin typeface="맑은 고딕"/>
                        </a:rPr>
                        <a:t>(VAT</a:t>
                      </a:r>
                      <a:r>
                        <a:rPr lang="ko-KR" altLang="en-US" sz="900">
                          <a:latin typeface="맑은 고딕"/>
                        </a:rPr>
                        <a:t>별도</a:t>
                      </a:r>
                      <a:r>
                        <a:rPr lang="en-US" altLang="ko-KR" sz="900">
                          <a:latin typeface="맑은 고딕"/>
                        </a:rPr>
                        <a:t>)</a:t>
                      </a:r>
                      <a:endParaRPr lang="ko-KR" altLang="en-US" sz="900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rgbClr val="1c5836"/>
                    </a:solidFill>
                  </a:tcPr>
                </a:tc>
              </a:tr>
              <a:tr h="0">
                <a:tc>
                  <a:txBody>
                    <a:bodyPr vert="horz" lIns="91440" tIns="45720" rIns="91440" bIns="45720" anchor="ctr" anchorCtr="0"/>
                    <a:p>
                      <a:pPr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LHJ-9500N</a:t>
                      </a:r>
                      <a:endParaRPr lang="en-US" altLang="ko-KR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  <a:tc>
                  <a:txBody>
                    <a:bodyPr vert="horz" lIns="91440" tIns="45720" rIns="91440" bIns="45720" anchor="ctr" anchorCtr="0"/>
                    <a:p>
                      <a:pPr algn="r" latinLnBrk="1">
                        <a:defRPr/>
                      </a:pPr>
                      <a:r>
                        <a:rPr lang="en-US" altLang="ko-KR" sz="900" b="1">
                          <a:latin typeface="맑은 고딕"/>
                        </a:rPr>
                        <a:t>370,000</a:t>
                      </a:r>
                      <a:r>
                        <a:rPr lang="ko-KR" altLang="en-US" sz="900" b="1">
                          <a:latin typeface="맑은 고딕"/>
                        </a:rPr>
                        <a:t>원</a:t>
                      </a:r>
                      <a:endParaRPr lang="ko-KR" altLang="en-US" sz="900" b="1">
                        <a:latin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rgbClr val="40542a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" name="Picture 19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542627" y="3757792"/>
            <a:ext cx="2783800" cy="213783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354076" y="3791323"/>
            <a:ext cx="2100518" cy="295674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362896" y="720428"/>
            <a:ext cx="2100518" cy="295674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t="3000" b="4880"/>
          <a:stretch>
            <a:fillRect/>
          </a:stretch>
        </p:blipFill>
        <p:spPr>
          <a:xfrm>
            <a:off x="4204150" y="3789594"/>
            <a:ext cx="2034515" cy="2956741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Certification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pic>
        <p:nvPicPr>
          <p:cNvPr id="9" name="그림 1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4167483" y="686879"/>
            <a:ext cx="2100516" cy="2956741"/>
          </a:xfrm>
          <a:prstGeom prst="rect">
            <a:avLst/>
          </a:prstGeom>
        </p:spPr>
      </p:pic>
      <p:pic>
        <p:nvPicPr>
          <p:cNvPr id="10" name="그림 4"/>
          <p:cNvPicPr>
            <a:picLocks noChangeAspect="1"/>
          </p:cNvPicPr>
          <p:nvPr/>
        </p:nvPicPr>
        <p:blipFill rotWithShape="1">
          <a:blip r:embed="rId6"/>
          <a:srcRect t="3760" b="3630"/>
          <a:stretch>
            <a:fillRect/>
          </a:stretch>
        </p:blipFill>
        <p:spPr>
          <a:xfrm>
            <a:off x="6920541" y="702789"/>
            <a:ext cx="2062923" cy="290382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6917364" y="3766807"/>
            <a:ext cx="2068493" cy="2956307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50DA89C9-AA8A-4192-8C2A-C092AABA84D0}"/>
              </a:ext>
            </a:extLst>
          </p:cNvPr>
          <p:cNvSpPr txBox="1"/>
          <p:nvPr/>
        </p:nvSpPr>
        <p:spPr>
          <a:xfrm>
            <a:off x="1929800" y="282822"/>
            <a:ext cx="28576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5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</a:rPr>
              <a:t>인증</a:t>
            </a:r>
            <a:r>
              <a:rPr kumimoji="0" lang="en-US" altLang="ko-KR" sz="15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</a:rPr>
              <a:t>·</a:t>
            </a:r>
            <a:r>
              <a:rPr kumimoji="0" lang="ko-KR" altLang="en-US" sz="15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</a:rPr>
              <a:t>수상내역</a:t>
            </a:r>
            <a:endParaRPr kumimoji="0" lang="en-US" altLang="ko-KR" sz="1500" b="1" i="0" u="none" strike="noStrike" kern="1200" cap="none" spc="0" normalizeH="0" baseline="0" dirty="0">
              <a:solidFill>
                <a:srgbClr val="000000"/>
              </a:solidFill>
              <a:latin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Certification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1059108" y="867926"/>
            <a:ext cx="7937580" cy="5715000"/>
            <a:chOff x="1059108" y="867926"/>
            <a:chExt cx="7937580" cy="5715000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7472688" y="867926"/>
              <a:ext cx="1524000" cy="5715000"/>
            </a:xfrm>
            <a:prstGeom prst="rect">
              <a:avLst/>
            </a:prstGeom>
          </p:spPr>
        </p:pic>
        <p:pic>
          <p:nvPicPr>
            <p:cNvPr id="8" name="그림 3"/>
            <p:cNvPicPr/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092013" y="3781954"/>
              <a:ext cx="1936150" cy="2682698"/>
            </a:xfrm>
            <a:prstGeom prst="rect">
              <a:avLst/>
            </a:prstGeom>
          </p:spPr>
        </p:pic>
        <p:pic>
          <p:nvPicPr>
            <p:cNvPr id="9" name="그림 8"/>
            <p:cNvPicPr/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1059108" y="974368"/>
              <a:ext cx="1980247" cy="2700337"/>
            </a:xfrm>
            <a:prstGeom prst="rect">
              <a:avLst/>
            </a:prstGeom>
          </p:spPr>
        </p:pic>
        <p:pic>
          <p:nvPicPr>
            <p:cNvPr id="10" name="그림 9"/>
            <p:cNvPicPr/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5285671" y="3765902"/>
              <a:ext cx="1980247" cy="2700337"/>
            </a:xfrm>
            <a:prstGeom prst="rect">
              <a:avLst/>
            </a:prstGeom>
          </p:spPr>
        </p:pic>
        <p:pic>
          <p:nvPicPr>
            <p:cNvPr id="11" name="그림 10"/>
            <p:cNvPicPr/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3162992" y="970139"/>
              <a:ext cx="1980247" cy="2700337"/>
            </a:xfrm>
            <a:prstGeom prst="rect">
              <a:avLst/>
            </a:prstGeom>
          </p:spPr>
        </p:pic>
        <p:pic>
          <p:nvPicPr>
            <p:cNvPr id="12" name="그림 11"/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5275041" y="967092"/>
              <a:ext cx="1980247" cy="2700337"/>
            </a:xfrm>
            <a:prstGeom prst="rect">
              <a:avLst/>
            </a:prstGeom>
          </p:spPr>
        </p:pic>
        <p:pic>
          <p:nvPicPr>
            <p:cNvPr id="13" name="그림 12"/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3161459" y="3774721"/>
              <a:ext cx="1980247" cy="2700337"/>
            </a:xfrm>
            <a:prstGeom prst="rect">
              <a:avLst/>
            </a:prstGeom>
          </p:spPr>
        </p:pic>
      </p:grpSp>
      <p:sp>
        <p:nvSpPr>
          <p:cNvPr id="15" name="TextBox 1">
            <a:extLst>
              <a:ext uri="{FF2B5EF4-FFF2-40B4-BE49-F238E27FC236}">
                <a16:creationId xmlns:a16="http://schemas.microsoft.com/office/drawing/2014/main" id="{7121B3DE-057F-45A6-9990-E342A833455B}"/>
              </a:ext>
            </a:extLst>
          </p:cNvPr>
          <p:cNvSpPr txBox="1"/>
          <p:nvPr/>
        </p:nvSpPr>
        <p:spPr>
          <a:xfrm>
            <a:off x="1929800" y="282822"/>
            <a:ext cx="28576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5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</a:rPr>
              <a:t>인증</a:t>
            </a:r>
            <a:r>
              <a:rPr kumimoji="0" lang="en-US" altLang="ko-KR" sz="15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</a:rPr>
              <a:t>·</a:t>
            </a:r>
            <a:r>
              <a:rPr kumimoji="0" lang="ko-KR" altLang="en-US" sz="15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</a:rPr>
              <a:t>수상내역</a:t>
            </a:r>
            <a:endParaRPr kumimoji="0" lang="en-US" altLang="ko-KR" sz="1500" b="1" i="0" u="none" strike="noStrike" kern="1200" cap="none" spc="0" normalizeH="0" baseline="0" dirty="0">
              <a:solidFill>
                <a:srgbClr val="000000"/>
              </a:solidFill>
              <a:latin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2ED7A0-F22D-43DF-9E64-70609E97B761}"/>
              </a:ext>
            </a:extLst>
          </p:cNvPr>
          <p:cNvSpPr txBox="1"/>
          <p:nvPr/>
        </p:nvSpPr>
        <p:spPr>
          <a:xfrm>
            <a:off x="2375398" y="2998113"/>
            <a:ext cx="5155205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스페이스 씀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4B3EEF9-E130-4916-86C2-F6B979BF4EA9}"/>
              </a:ext>
            </a:extLst>
          </p:cNvPr>
          <p:cNvSpPr/>
          <p:nvPr/>
        </p:nvSpPr>
        <p:spPr>
          <a:xfrm>
            <a:off x="333467" y="6234033"/>
            <a:ext cx="3424335" cy="313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42950">
              <a:lnSpc>
                <a:spcPct val="150000"/>
              </a:lnSpc>
              <a:defRPr/>
            </a:pPr>
            <a:r>
              <a:rPr lang="en-US" altLang="ko-KR" sz="1100" dirty="0">
                <a:ln w="9525">
                  <a:solidFill>
                    <a:prstClr val="white">
                      <a:alpha val="30000"/>
                    </a:prstClr>
                  </a:solidFill>
                </a:ln>
                <a:solidFill>
                  <a:prstClr val="white">
                    <a:lumMod val="85000"/>
                  </a:prstClr>
                </a:solidFill>
                <a:latin typeface="맑은 고딕" panose="020F0502020204030204"/>
                <a:ea typeface="맑은 고딕" panose="020B0503020000020004" pitchFamily="50" charset="-127"/>
              </a:rPr>
              <a:t>&lt;Copyright 2022. (</a:t>
            </a:r>
            <a:r>
              <a:rPr lang="ko-KR" altLang="en-US" sz="1100" dirty="0">
                <a:ln w="9525">
                  <a:solidFill>
                    <a:prstClr val="white">
                      <a:alpha val="30000"/>
                    </a:prstClr>
                  </a:solidFill>
                </a:ln>
                <a:solidFill>
                  <a:prstClr val="white">
                    <a:lumMod val="85000"/>
                  </a:prstClr>
                </a:solidFill>
                <a:latin typeface="맑은 고딕" panose="020F0502020204030204"/>
                <a:ea typeface="맑은 고딕" panose="020B0503020000020004" pitchFamily="50" charset="-127"/>
              </a:rPr>
              <a:t>주</a:t>
            </a:r>
            <a:r>
              <a:rPr lang="en-US" altLang="ko-KR" sz="1100" dirty="0">
                <a:ln w="9525">
                  <a:solidFill>
                    <a:prstClr val="white">
                      <a:alpha val="30000"/>
                    </a:prstClr>
                  </a:solidFill>
                </a:ln>
                <a:solidFill>
                  <a:prstClr val="white">
                    <a:lumMod val="85000"/>
                  </a:prstClr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r>
              <a:rPr lang="ko-KR" altLang="en-US" sz="1100" dirty="0">
                <a:ln w="9525">
                  <a:solidFill>
                    <a:prstClr val="white">
                      <a:alpha val="30000"/>
                    </a:prstClr>
                  </a:solidFill>
                </a:ln>
                <a:solidFill>
                  <a:prstClr val="white">
                    <a:lumMod val="85000"/>
                  </a:prstClr>
                </a:solidFill>
                <a:latin typeface="맑은 고딕" panose="020F0502020204030204"/>
                <a:ea typeface="맑은 고딕" panose="020B0503020000020004" pitchFamily="50" charset="-127"/>
              </a:rPr>
              <a:t>스페이스</a:t>
            </a:r>
            <a:r>
              <a:rPr lang="en-US" altLang="ko-KR" sz="1100" dirty="0">
                <a:ln w="9525">
                  <a:solidFill>
                    <a:prstClr val="white">
                      <a:alpha val="30000"/>
                    </a:prstClr>
                  </a:solidFill>
                </a:ln>
                <a:solidFill>
                  <a:prstClr val="white">
                    <a:lumMod val="85000"/>
                  </a:prstClr>
                </a:solidFill>
                <a:latin typeface="맑은 고딕" panose="020F0502020204030204"/>
                <a:ea typeface="맑은 고딕" panose="020B0503020000020004" pitchFamily="50" charset="-127"/>
              </a:rPr>
              <a:t> All right reserved.&gt;</a:t>
            </a:r>
            <a:endParaRPr lang="en-US" altLang="ko-KR" sz="1100" dirty="0">
              <a:solidFill>
                <a:prstClr val="white">
                  <a:lumMod val="85000"/>
                </a:prstClr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4" name="그림 3" descr="장난감이(가) 표시된 사진  자동 생성된 설명">
            <a:extLst>
              <a:ext uri="{FF2B5EF4-FFF2-40B4-BE49-F238E27FC236}">
                <a16:creationId xmlns:a16="http://schemas.microsoft.com/office/drawing/2014/main" id="{0CB765D0-6027-44F8-8B32-2C7A35E7F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635224" y="3683760"/>
            <a:ext cx="1813052" cy="28638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B0F32D0-A39B-43C8-A6AB-E5A6C2C14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541750" y="132008"/>
            <a:ext cx="1216685" cy="2203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3425406"/>
      </p:ext>
    </p:extLst>
  </p:cSld>
  <p:clrMapOvr>
    <a:masterClrMapping/>
  </p:clrMapOvr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Client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1393" y="957554"/>
            <a:ext cx="9444607" cy="488889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500" b="1">
                <a:latin typeface="+mn-ea"/>
              </a:rPr>
              <a:t>보행형 습식 청소차 </a:t>
            </a:r>
            <a:r>
              <a:rPr lang="en-US" altLang="ko-KR" sz="1500" b="1">
                <a:latin typeface="+mn-ea"/>
              </a:rPr>
              <a:t>S3</a:t>
            </a:r>
            <a:endParaRPr lang="en-US" altLang="ko-KR" sz="1500" b="1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500">
                <a:latin typeface="+mn-ea"/>
              </a:rPr>
              <a:t>듀델코리아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광명역환승파크 </a:t>
            </a:r>
            <a:r>
              <a:rPr lang="en-US" altLang="ko-KR" sz="1500">
                <a:latin typeface="+mn-ea"/>
              </a:rPr>
              <a:t>/</a:t>
            </a:r>
            <a:r>
              <a:rPr lang="ko-KR" altLang="en-US" sz="1500">
                <a:latin typeface="+mn-ea"/>
              </a:rPr>
              <a:t> 롯데제과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풀무원식품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삼성전자 </a:t>
            </a:r>
            <a:r>
              <a:rPr lang="en-US" altLang="ko-KR" sz="1500">
                <a:latin typeface="+mn-ea"/>
              </a:rPr>
              <a:t>/ LG</a:t>
            </a:r>
            <a:r>
              <a:rPr lang="ko-KR" altLang="en-US" sz="1500">
                <a:latin typeface="+mn-ea"/>
              </a:rPr>
              <a:t>화학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수원역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무안국제공항</a:t>
            </a:r>
            <a:r>
              <a:rPr lang="en-US" altLang="ko-KR" sz="1500">
                <a:latin typeface="+mn-ea"/>
              </a:rPr>
              <a:t> / </a:t>
            </a:r>
            <a:endParaRPr lang="ko-KR" altLang="en-US" sz="15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500">
                <a:latin typeface="+mn-ea"/>
              </a:rPr>
              <a:t>하이파킹 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앰앰아이 </a:t>
            </a:r>
            <a:r>
              <a:rPr lang="en-US" altLang="ko-KR" sz="1500">
                <a:latin typeface="+mn-ea"/>
              </a:rPr>
              <a:t>/</a:t>
            </a:r>
            <a:r>
              <a:rPr lang="ko-KR" altLang="en-US" sz="1500">
                <a:latin typeface="+mn-ea"/>
              </a:rPr>
              <a:t> 케이엠산업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대원제약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한미반도체 </a:t>
            </a:r>
            <a:r>
              <a:rPr lang="en-US" altLang="ko-KR" sz="1500">
                <a:latin typeface="+mn-ea"/>
              </a:rPr>
              <a:t>/ SK</a:t>
            </a:r>
            <a:r>
              <a:rPr lang="ko-KR" altLang="en-US" sz="1500">
                <a:latin typeface="+mn-ea"/>
              </a:rPr>
              <a:t>실트론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성우하이텍 </a:t>
            </a:r>
            <a:r>
              <a:rPr lang="en-US" altLang="ko-KR" sz="1500">
                <a:latin typeface="+mn-ea"/>
              </a:rPr>
              <a:t>/ AJ</a:t>
            </a:r>
            <a:r>
              <a:rPr lang="ko-KR" altLang="en-US" sz="1500">
                <a:latin typeface="+mn-ea"/>
              </a:rPr>
              <a:t>네트웍스 등</a:t>
            </a:r>
            <a:endParaRPr lang="ko-KR" altLang="en-US" sz="15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500" b="1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500" b="1">
                <a:latin typeface="+mn-ea"/>
              </a:rPr>
              <a:t>탑승형 습식 청소차 </a:t>
            </a:r>
            <a:r>
              <a:rPr lang="en-US" altLang="ko-KR" sz="1500" b="1">
                <a:latin typeface="+mn-ea"/>
              </a:rPr>
              <a:t>S5</a:t>
            </a:r>
            <a:endParaRPr lang="en-US" altLang="ko-KR" sz="1500" b="1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500">
                <a:latin typeface="+mn-ea"/>
              </a:rPr>
              <a:t>아마노코리아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국립과천과학관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정부대전청사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시원시스템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성우하이텍 </a:t>
            </a:r>
            <a:r>
              <a:rPr lang="en-US" altLang="ko-KR" sz="1500">
                <a:latin typeface="+mn-ea"/>
              </a:rPr>
              <a:t>/ TL</a:t>
            </a:r>
            <a:r>
              <a:rPr lang="ko-KR" altLang="en-US" sz="1500">
                <a:latin typeface="+mn-ea"/>
              </a:rPr>
              <a:t>이노베이션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한화건설 </a:t>
            </a:r>
            <a:r>
              <a:rPr lang="en-US" altLang="ko-KR" sz="1500">
                <a:latin typeface="+mn-ea"/>
              </a:rPr>
              <a:t>/</a:t>
            </a:r>
            <a:endParaRPr lang="en-US" altLang="ko-KR" sz="15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500">
                <a:latin typeface="+mn-ea"/>
              </a:rPr>
              <a:t>한전</a:t>
            </a:r>
            <a:r>
              <a:rPr lang="en-US" altLang="ko-KR" sz="1500">
                <a:latin typeface="+mn-ea"/>
              </a:rPr>
              <a:t>KPS</a:t>
            </a:r>
            <a:r>
              <a:rPr lang="ko-KR" altLang="en-US" sz="1500">
                <a:latin typeface="+mn-ea"/>
              </a:rPr>
              <a:t>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케이엠산업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대진에스컴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하나로유통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앰앰아이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한미반도체 </a:t>
            </a:r>
            <a:r>
              <a:rPr lang="en-US" altLang="ko-KR" sz="1500">
                <a:latin typeface="+mn-ea"/>
              </a:rPr>
              <a:t>/</a:t>
            </a:r>
            <a:r>
              <a:rPr lang="ko-KR" altLang="en-US" sz="1500">
                <a:latin typeface="+mn-ea"/>
              </a:rPr>
              <a:t> 가온종합관리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홈플러스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서울시립대 </a:t>
            </a:r>
            <a:r>
              <a:rPr lang="en-US" altLang="ko-KR" sz="1500">
                <a:latin typeface="+mn-ea"/>
              </a:rPr>
              <a:t>/ CJ</a:t>
            </a:r>
            <a:r>
              <a:rPr lang="ko-KR" altLang="en-US" sz="1500">
                <a:latin typeface="+mn-ea"/>
              </a:rPr>
              <a:t>대한통운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인천항만공사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전라남도교육청 </a:t>
            </a:r>
            <a:r>
              <a:rPr lang="en-US" altLang="ko-KR" sz="1500">
                <a:latin typeface="+mn-ea"/>
              </a:rPr>
              <a:t>/ AJ</a:t>
            </a:r>
            <a:r>
              <a:rPr lang="ko-KR" altLang="en-US" sz="1500">
                <a:latin typeface="+mn-ea"/>
              </a:rPr>
              <a:t>네트웍스 등</a:t>
            </a:r>
            <a:endParaRPr lang="ko-KR" altLang="en-US" sz="15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5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500" b="1">
                <a:latin typeface="+mn-ea"/>
              </a:rPr>
              <a:t>탑승형 습식 청소차 </a:t>
            </a:r>
            <a:r>
              <a:rPr lang="en-US" altLang="ko-KR" sz="1500" b="1">
                <a:latin typeface="+mn-ea"/>
              </a:rPr>
              <a:t>S7</a:t>
            </a:r>
            <a:endParaRPr lang="en-US" altLang="ko-KR" sz="1500" b="1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500">
                <a:latin typeface="+mn-ea"/>
              </a:rPr>
              <a:t>듀델코리아 </a:t>
            </a:r>
            <a:r>
              <a:rPr lang="en-US" altLang="ko-KR" sz="1500">
                <a:latin typeface="+mn-ea"/>
              </a:rPr>
              <a:t>/</a:t>
            </a:r>
            <a:r>
              <a:rPr lang="ko-KR" altLang="en-US" sz="1500">
                <a:latin typeface="+mn-ea"/>
              </a:rPr>
              <a:t> 수림종합관리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양양공항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스마트로지스 </a:t>
            </a:r>
            <a:r>
              <a:rPr lang="en-US" altLang="ko-KR" sz="1500">
                <a:latin typeface="+mn-ea"/>
              </a:rPr>
              <a:t>/ CJ</a:t>
            </a:r>
            <a:r>
              <a:rPr lang="ko-KR" altLang="en-US" sz="1500">
                <a:latin typeface="+mn-ea"/>
              </a:rPr>
              <a:t>대한통운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타이어뱅크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창원시설관리공단 </a:t>
            </a:r>
            <a:r>
              <a:rPr lang="en-US" altLang="ko-KR" sz="1500">
                <a:latin typeface="+mn-ea"/>
              </a:rPr>
              <a:t>/</a:t>
            </a:r>
            <a:r>
              <a:rPr lang="ko-KR" altLang="en-US" sz="1500">
                <a:latin typeface="+mn-ea"/>
              </a:rPr>
              <a:t> 성우하이텍 </a:t>
            </a:r>
            <a:r>
              <a:rPr lang="en-US" altLang="ko-KR" sz="1500">
                <a:latin typeface="+mn-ea"/>
              </a:rPr>
              <a:t>/</a:t>
            </a:r>
            <a:r>
              <a:rPr lang="ko-KR" altLang="en-US" sz="1500">
                <a:latin typeface="+mn-ea"/>
              </a:rPr>
              <a:t> 하나로유통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한국지역난방공사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인천국제공항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서울시립대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쿠팡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금호산업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한전</a:t>
            </a:r>
            <a:r>
              <a:rPr lang="en-US" altLang="ko-KR" sz="1500">
                <a:latin typeface="+mn-ea"/>
              </a:rPr>
              <a:t>KPS /</a:t>
            </a:r>
            <a:r>
              <a:rPr lang="ko-KR" altLang="en-US" sz="1500">
                <a:latin typeface="+mn-ea"/>
              </a:rPr>
              <a:t> 광명역환승파크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앰앰아이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세원종합관리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아주관리 </a:t>
            </a:r>
            <a:r>
              <a:rPr lang="en-US" altLang="ko-KR" sz="1500">
                <a:latin typeface="+mn-ea"/>
              </a:rPr>
              <a:t>/ LG</a:t>
            </a:r>
            <a:r>
              <a:rPr lang="ko-KR" altLang="en-US" sz="1500">
                <a:latin typeface="+mn-ea"/>
              </a:rPr>
              <a:t>생활건강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대한제당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시티건설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홈플러스 </a:t>
            </a:r>
            <a:r>
              <a:rPr lang="en-US" altLang="ko-KR" sz="1500">
                <a:latin typeface="+mn-ea"/>
              </a:rPr>
              <a:t>/</a:t>
            </a:r>
            <a:r>
              <a:rPr lang="ko-KR" altLang="en-US" sz="1500">
                <a:latin typeface="+mn-ea"/>
              </a:rPr>
              <a:t> 인천항만공사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김포시청 등</a:t>
            </a:r>
            <a:endParaRPr lang="ko-KR" altLang="en-US" sz="1500">
              <a:latin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500" b="1">
                <a:latin typeface="+mn-ea"/>
              </a:rPr>
              <a:t>주요 고객사</a:t>
            </a:r>
            <a:endParaRPr lang="ko-KR" altLang="en-US" sz="1500" b="1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393" y="957554"/>
            <a:ext cx="8766496" cy="180279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500" b="1">
                <a:latin typeface="+mn-ea"/>
              </a:rPr>
              <a:t>탑승형 습식 청소차 </a:t>
            </a:r>
            <a:r>
              <a:rPr lang="en-US" altLang="ko-KR" sz="1500" b="1">
                <a:latin typeface="+mn-ea"/>
              </a:rPr>
              <a:t>S12</a:t>
            </a:r>
            <a:endParaRPr lang="en-US" altLang="ko-KR" sz="1500" b="1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500">
                <a:latin typeface="+mn-ea"/>
              </a:rPr>
              <a:t>듀델코리아 </a:t>
            </a:r>
            <a:r>
              <a:rPr lang="en-US" altLang="ko-KR" sz="1500">
                <a:latin typeface="+mn-ea"/>
              </a:rPr>
              <a:t>/</a:t>
            </a:r>
            <a:r>
              <a:rPr lang="ko-KR" altLang="en-US" sz="1500">
                <a:latin typeface="+mn-ea"/>
              </a:rPr>
              <a:t> 성우하이텍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다코넷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세방물류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무안국제공항 등</a:t>
            </a:r>
            <a:endParaRPr lang="ko-KR" altLang="en-US" sz="150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500" b="1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500" b="1">
                <a:latin typeface="+mn-ea"/>
              </a:rPr>
              <a:t>탑승형 건식 청소차 </a:t>
            </a:r>
            <a:r>
              <a:rPr lang="en-US" altLang="ko-KR" sz="1500" b="1">
                <a:latin typeface="+mn-ea"/>
              </a:rPr>
              <a:t>W12 / W15</a:t>
            </a:r>
            <a:endParaRPr lang="en-US" altLang="ko-KR" sz="1500" b="1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500">
                <a:latin typeface="+mn-ea"/>
              </a:rPr>
              <a:t>고척돔야구장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쿠팡 </a:t>
            </a:r>
            <a:r>
              <a:rPr lang="en-US" altLang="ko-KR" sz="1500">
                <a:latin typeface="+mn-ea"/>
              </a:rPr>
              <a:t>/</a:t>
            </a:r>
            <a:r>
              <a:rPr lang="ko-KR" altLang="en-US" sz="1500">
                <a:latin typeface="+mn-ea"/>
              </a:rPr>
              <a:t> 대림산업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린나이코리아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지에스건설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농협 </a:t>
            </a:r>
            <a:r>
              <a:rPr lang="en-US" altLang="ko-KR" sz="1500">
                <a:latin typeface="+mn-ea"/>
              </a:rPr>
              <a:t>/ </a:t>
            </a:r>
            <a:r>
              <a:rPr lang="ko-KR" altLang="en-US" sz="1500">
                <a:latin typeface="+mn-ea"/>
              </a:rPr>
              <a:t>넥센타이어 등</a:t>
            </a:r>
            <a:endParaRPr lang="ko-KR" altLang="en-US" sz="1500">
              <a:latin typeface="+mn-ea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341650" y="5457599"/>
            <a:ext cx="1185955" cy="34547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48861" y="3549136"/>
            <a:ext cx="618837" cy="18565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2368677" y="3579715"/>
            <a:ext cx="488881" cy="10898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608668" y="3579715"/>
            <a:ext cx="474098" cy="12921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162009" y="3552059"/>
            <a:ext cx="1260708" cy="179806"/>
          </a:xfrm>
          <a:prstGeom prst="rect">
            <a:avLst/>
          </a:prstGeom>
        </p:spPr>
      </p:pic>
      <p:pic>
        <p:nvPicPr>
          <p:cNvPr id="9" name="그림 8" descr="C:/Users/space/AppData/Roaming/PolarisOffice/ETemp/7544_13755296/image15.png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829376" y="3937396"/>
            <a:ext cx="407745" cy="232408"/>
          </a:xfrm>
          <a:prstGeom prst="rect">
            <a:avLst/>
          </a:prstGeom>
          <a:noFill/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6574359" y="3954944"/>
            <a:ext cx="602334" cy="190464"/>
          </a:xfrm>
          <a:prstGeom prst="rect">
            <a:avLst/>
          </a:prstGeom>
        </p:spPr>
      </p:pic>
      <p:pic>
        <p:nvPicPr>
          <p:cNvPr id="11" name="그림 10" descr="C:/Users/space/AppData/Roaming/PolarisOffice/ETemp/7544_13755296/image17.jpg"/>
          <p:cNvPicPr>
            <a:picLocks noChangeAspect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2368677" y="3946865"/>
            <a:ext cx="1041708" cy="206623"/>
          </a:xfrm>
          <a:prstGeom prst="rect">
            <a:avLst/>
          </a:prstGeom>
          <a:noFill/>
        </p:spPr>
      </p:pic>
      <p:pic>
        <p:nvPicPr>
          <p:cNvPr id="12" name="그림 11" descr="C:/Users/space/AppData/Roaming/PolarisOffice/ETemp/7544_13755296/image18.gif"/>
          <p:cNvPicPr>
            <a:picLocks noChangeAspect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7152818" y="3530437"/>
            <a:ext cx="629494" cy="211780"/>
          </a:xfrm>
          <a:prstGeom prst="rect">
            <a:avLst/>
          </a:prstGeom>
          <a:noFill/>
        </p:spPr>
      </p:pic>
      <p:pic>
        <p:nvPicPr>
          <p:cNvPr id="13" name="그림 12" descr="C:/Users/space/AppData/Roaming/PolarisOffice/ETemp/7544_13755296/image19.png"/>
          <p:cNvPicPr>
            <a:picLocks noChangeAspect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8179379" y="3552670"/>
            <a:ext cx="462752" cy="140270"/>
          </a:xfrm>
          <a:prstGeom prst="rect">
            <a:avLst/>
          </a:prstGeom>
          <a:noFill/>
        </p:spPr>
      </p:pic>
      <p:pic>
        <p:nvPicPr>
          <p:cNvPr id="14" name="그림 13" descr="C:/Users/space/AppData/Roaming/PolarisOffice/ETemp/7544_13755296/image20.gif"/>
          <p:cNvPicPr>
            <a:picLocks noChangeAspect="1"/>
          </p:cNvPicPr>
          <p:nvPr/>
        </p:nvPicPr>
        <p:blipFill rotWithShape="1">
          <a:blip r:embed="rId12"/>
          <a:srcRect/>
          <a:stretch>
            <a:fillRect/>
          </a:stretch>
        </p:blipFill>
        <p:spPr>
          <a:xfrm>
            <a:off x="5764060" y="4468731"/>
            <a:ext cx="1219796" cy="113110"/>
          </a:xfrm>
          <a:prstGeom prst="rect">
            <a:avLst/>
          </a:prstGeom>
          <a:noFill/>
        </p:spPr>
      </p:pic>
      <p:pic>
        <p:nvPicPr>
          <p:cNvPr id="15" name="그림 14" descr="C:/Users/space/AppData/Roaming/PolarisOffice/ETemp/7544_13755296/image21.png"/>
          <p:cNvPicPr>
            <a:picLocks noChangeAspect="1"/>
          </p:cNvPicPr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1622583" y="3934533"/>
            <a:ext cx="500570" cy="232408"/>
          </a:xfrm>
          <a:prstGeom prst="rect">
            <a:avLst/>
          </a:prstGeom>
          <a:noFill/>
        </p:spPr>
      </p:pic>
      <p:pic>
        <p:nvPicPr>
          <p:cNvPr id="16" name="그림 15" descr="C:/Users/space/AppData/Roaming/PolarisOffice/ETemp/7544_13755296/image22.gif"/>
          <p:cNvPicPr>
            <a:picLocks noChangeAspect="1"/>
          </p:cNvPicPr>
          <p:nvPr/>
        </p:nvPicPr>
        <p:blipFill rotWithShape="1">
          <a:blip r:embed="rId14"/>
          <a:srcRect l="23300" t="15950" r="20970" b="16130"/>
          <a:stretch>
            <a:fillRect/>
          </a:stretch>
        </p:blipFill>
        <p:spPr>
          <a:xfrm>
            <a:off x="2758323" y="4893450"/>
            <a:ext cx="426653" cy="367176"/>
          </a:xfrm>
          <a:prstGeom prst="rect">
            <a:avLst/>
          </a:prstGeom>
          <a:noFill/>
        </p:spPr>
      </p:pic>
      <p:pic>
        <p:nvPicPr>
          <p:cNvPr id="17" name="그림 16" descr="C:/Users/space/AppData/Roaming/PolarisOffice/ETemp/7544_13755296/image23.gif"/>
          <p:cNvPicPr>
            <a:picLocks noChangeAspect="1"/>
          </p:cNvPicPr>
          <p:nvPr/>
        </p:nvPicPr>
        <p:blipFill rotWithShape="1">
          <a:blip r:embed="rId15"/>
          <a:srcRect/>
          <a:stretch>
            <a:fillRect/>
          </a:stretch>
        </p:blipFill>
        <p:spPr>
          <a:xfrm>
            <a:off x="4739104" y="3901049"/>
            <a:ext cx="430435" cy="283977"/>
          </a:xfrm>
          <a:prstGeom prst="rect">
            <a:avLst/>
          </a:prstGeom>
          <a:noFill/>
        </p:spPr>
      </p:pic>
      <p:pic>
        <p:nvPicPr>
          <p:cNvPr id="18" name="그림 17" descr="C:/Users/space/AppData/Roaming/PolarisOffice/ETemp/7544_13755296/image24.jpeg"/>
          <p:cNvPicPr>
            <a:picLocks noChangeAspect="1"/>
          </p:cNvPicPr>
          <p:nvPr/>
        </p:nvPicPr>
        <p:blipFill rotWithShape="1">
          <a:blip r:embed="rId16"/>
          <a:srcRect/>
          <a:stretch>
            <a:fillRect/>
          </a:stretch>
        </p:blipFill>
        <p:spPr>
          <a:xfrm>
            <a:off x="2362007" y="4428661"/>
            <a:ext cx="1037927" cy="267131"/>
          </a:xfrm>
          <a:prstGeom prst="rect">
            <a:avLst/>
          </a:prstGeom>
          <a:noFill/>
        </p:spPr>
      </p:pic>
      <p:pic>
        <p:nvPicPr>
          <p:cNvPr id="19" name="그림 18" descr="C:/Users/space/AppData/Roaming/PolarisOffice/ETemp/7544_13755296/image25.jpg"/>
          <p:cNvPicPr>
            <a:picLocks noChangeAspect="1"/>
          </p:cNvPicPr>
          <p:nvPr/>
        </p:nvPicPr>
        <p:blipFill rotWithShape="1">
          <a:blip r:embed="rId17"/>
          <a:srcRect/>
          <a:stretch>
            <a:fillRect/>
          </a:stretch>
        </p:blipFill>
        <p:spPr>
          <a:xfrm>
            <a:off x="7254845" y="4426274"/>
            <a:ext cx="863277" cy="249941"/>
          </a:xfrm>
          <a:prstGeom prst="rect">
            <a:avLst/>
          </a:prstGeom>
          <a:noFill/>
        </p:spPr>
      </p:pic>
      <p:pic>
        <p:nvPicPr>
          <p:cNvPr id="20" name="그림 19" descr="C:/Users/space/AppData/Roaming/PolarisOffice/ETemp/7544_13755296/image26.png"/>
          <p:cNvPicPr>
            <a:picLocks noChangeAspect="1"/>
          </p:cNvPicPr>
          <p:nvPr/>
        </p:nvPicPr>
        <p:blipFill rotWithShape="1">
          <a:blip r:embed="rId18"/>
          <a:srcRect/>
          <a:stretch>
            <a:fillRect/>
          </a:stretch>
        </p:blipFill>
        <p:spPr>
          <a:xfrm>
            <a:off x="7735632" y="4919735"/>
            <a:ext cx="870497" cy="261287"/>
          </a:xfrm>
          <a:prstGeom prst="rect">
            <a:avLst/>
          </a:prstGeom>
          <a:noFill/>
        </p:spPr>
      </p:pic>
      <p:pic>
        <p:nvPicPr>
          <p:cNvPr id="21" name="그림 20" descr="C:/Users/space/AppData/Roaming/PolarisOffice/ETemp/7544_13755296/image27.png"/>
          <p:cNvPicPr>
            <a:picLocks noChangeAspect="1"/>
          </p:cNvPicPr>
          <p:nvPr/>
        </p:nvPicPr>
        <p:blipFill rotWithShape="1">
          <a:blip r:embed="rId19"/>
          <a:srcRect/>
          <a:stretch>
            <a:fillRect/>
          </a:stretch>
        </p:blipFill>
        <p:spPr>
          <a:xfrm>
            <a:off x="3606045" y="3953367"/>
            <a:ext cx="871872" cy="185995"/>
          </a:xfrm>
          <a:prstGeom prst="rect">
            <a:avLst/>
          </a:prstGeom>
          <a:noFill/>
        </p:spPr>
      </p:pic>
      <p:pic>
        <p:nvPicPr>
          <p:cNvPr id="22" name="그림 21" descr="C:/Users/space/AppData/Roaming/PolarisOffice/ETemp/7544_13755296/image28.jpg"/>
          <p:cNvPicPr>
            <a:picLocks noChangeAspect="1"/>
          </p:cNvPicPr>
          <p:nvPr/>
        </p:nvPicPr>
        <p:blipFill rotWithShape="1">
          <a:blip r:embed="rId20"/>
          <a:srcRect/>
          <a:stretch>
            <a:fillRect/>
          </a:stretch>
        </p:blipFill>
        <p:spPr>
          <a:xfrm>
            <a:off x="717274" y="5505098"/>
            <a:ext cx="537356" cy="215217"/>
          </a:xfrm>
          <a:prstGeom prst="rect">
            <a:avLst/>
          </a:prstGeom>
          <a:noFill/>
        </p:spPr>
      </p:pic>
      <p:pic>
        <p:nvPicPr>
          <p:cNvPr id="23" name="그림 22" descr="C:/Users/space/AppData/Roaming/PolarisOffice/ETemp/7544_13755296/image29.png"/>
          <p:cNvPicPr>
            <a:picLocks noChangeAspect="1"/>
          </p:cNvPicPr>
          <p:nvPr/>
        </p:nvPicPr>
        <p:blipFill rotWithShape="1">
          <a:blip r:embed="rId21"/>
          <a:srcRect l="7540" t="30480" r="4790" b="21740"/>
          <a:stretch>
            <a:fillRect/>
          </a:stretch>
        </p:blipFill>
        <p:spPr>
          <a:xfrm>
            <a:off x="3631706" y="4426274"/>
            <a:ext cx="781109" cy="253379"/>
          </a:xfrm>
          <a:prstGeom prst="rect">
            <a:avLst/>
          </a:prstGeom>
          <a:noFill/>
        </p:spPr>
      </p:pic>
      <p:pic>
        <p:nvPicPr>
          <p:cNvPr id="24" name="그림 23" descr="C:/Users/space/AppData/Roaming/PolarisOffice/ETemp/7544_13755296/image30.jpeg"/>
          <p:cNvPicPr>
            <a:picLocks noChangeAspect="1"/>
          </p:cNvPicPr>
          <p:nvPr/>
        </p:nvPicPr>
        <p:blipFill rotWithShape="1">
          <a:blip r:embed="rId22"/>
          <a:srcRect/>
          <a:stretch>
            <a:fillRect/>
          </a:stretch>
        </p:blipFill>
        <p:spPr>
          <a:xfrm>
            <a:off x="4698974" y="4413190"/>
            <a:ext cx="811707" cy="203528"/>
          </a:xfrm>
          <a:prstGeom prst="rect">
            <a:avLst/>
          </a:prstGeom>
          <a:noFill/>
        </p:spPr>
      </p:pic>
      <p:pic>
        <p:nvPicPr>
          <p:cNvPr id="25" name="그림 24" descr="C:/Users/space/AppData/Roaming/PolarisOffice/ETemp/7544_13755296/image31.jpeg"/>
          <p:cNvPicPr>
            <a:picLocks noChangeAspect="1"/>
          </p:cNvPicPr>
          <p:nvPr/>
        </p:nvPicPr>
        <p:blipFill rotWithShape="1">
          <a:blip r:embed="rId23"/>
          <a:srcRect/>
          <a:stretch>
            <a:fillRect/>
          </a:stretch>
        </p:blipFill>
        <p:spPr>
          <a:xfrm>
            <a:off x="4524090" y="4929216"/>
            <a:ext cx="489225" cy="359613"/>
          </a:xfrm>
          <a:prstGeom prst="rect">
            <a:avLst/>
          </a:prstGeom>
          <a:noFill/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24"/>
          <a:stretch>
            <a:fillRect/>
          </a:stretch>
        </p:blipFill>
        <p:spPr>
          <a:xfrm>
            <a:off x="5510681" y="3975367"/>
            <a:ext cx="622962" cy="151271"/>
          </a:xfrm>
          <a:prstGeom prst="rect">
            <a:avLst/>
          </a:prstGeom>
        </p:spPr>
      </p:pic>
      <p:pic>
        <p:nvPicPr>
          <p:cNvPr id="27" name="그림 26" descr="C:/Users/space/AppData/Roaming/PolarisOffice/ETemp/7544_13755296/fImage1041356141.jpeg"/>
          <p:cNvPicPr>
            <a:picLocks noChangeAspect="1"/>
          </p:cNvPicPr>
          <p:nvPr/>
        </p:nvPicPr>
        <p:blipFill rotWithShape="1">
          <a:blip r:embed="rId25"/>
          <a:stretch>
            <a:fillRect/>
          </a:stretch>
        </p:blipFill>
        <p:spPr>
          <a:xfrm>
            <a:off x="6127764" y="3554847"/>
            <a:ext cx="625025" cy="187370"/>
          </a:xfrm>
          <a:prstGeom prst="rect">
            <a:avLst/>
          </a:prstGeom>
          <a:noFill/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6"/>
          <a:stretch>
            <a:fillRect/>
          </a:stretch>
        </p:blipFill>
        <p:spPr>
          <a:xfrm>
            <a:off x="577402" y="4432637"/>
            <a:ext cx="824510" cy="259181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7"/>
          <a:stretch>
            <a:fillRect/>
          </a:stretch>
        </p:blipFill>
        <p:spPr>
          <a:xfrm>
            <a:off x="1471216" y="5531820"/>
            <a:ext cx="734234" cy="186568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28"/>
          <a:stretch>
            <a:fillRect/>
          </a:stretch>
        </p:blipFill>
        <p:spPr>
          <a:xfrm>
            <a:off x="3460725" y="4966692"/>
            <a:ext cx="923098" cy="232064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29"/>
          <a:stretch>
            <a:fillRect/>
          </a:stretch>
        </p:blipFill>
        <p:spPr>
          <a:xfrm>
            <a:off x="8374638" y="4381466"/>
            <a:ext cx="558443" cy="256929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30"/>
          <a:stretch>
            <a:fillRect/>
          </a:stretch>
        </p:blipFill>
        <p:spPr>
          <a:xfrm>
            <a:off x="8043303" y="5399856"/>
            <a:ext cx="702781" cy="342209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31"/>
          <a:srcRect/>
          <a:stretch>
            <a:fillRect/>
          </a:stretch>
        </p:blipFill>
        <p:spPr>
          <a:xfrm>
            <a:off x="2407729" y="5446036"/>
            <a:ext cx="777247" cy="330855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32"/>
          <a:stretch>
            <a:fillRect/>
          </a:stretch>
        </p:blipFill>
        <p:spPr>
          <a:xfrm>
            <a:off x="1593597" y="4439375"/>
            <a:ext cx="504239" cy="291198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33"/>
          <a:stretch>
            <a:fillRect/>
          </a:stretch>
        </p:blipFill>
        <p:spPr>
          <a:xfrm>
            <a:off x="6514804" y="4916446"/>
            <a:ext cx="1020818" cy="294201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34"/>
          <a:stretch>
            <a:fillRect/>
          </a:stretch>
        </p:blipFill>
        <p:spPr>
          <a:xfrm>
            <a:off x="6983856" y="5347755"/>
            <a:ext cx="870497" cy="446409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35"/>
          <a:stretch>
            <a:fillRect/>
          </a:stretch>
        </p:blipFill>
        <p:spPr>
          <a:xfrm>
            <a:off x="607465" y="4870006"/>
            <a:ext cx="811744" cy="378448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36"/>
          <a:stretch>
            <a:fillRect/>
          </a:stretch>
        </p:blipFill>
        <p:spPr>
          <a:xfrm>
            <a:off x="7538463" y="3946865"/>
            <a:ext cx="897201" cy="211409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37"/>
          <a:stretch>
            <a:fillRect/>
          </a:stretch>
        </p:blipFill>
        <p:spPr>
          <a:xfrm>
            <a:off x="5213325" y="4932896"/>
            <a:ext cx="1101469" cy="280563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38"/>
          <a:stretch>
            <a:fillRect/>
          </a:stretch>
        </p:blipFill>
        <p:spPr>
          <a:xfrm>
            <a:off x="4602269" y="5484265"/>
            <a:ext cx="1005116" cy="234123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39"/>
          <a:stretch>
            <a:fillRect/>
          </a:stretch>
        </p:blipFill>
        <p:spPr>
          <a:xfrm>
            <a:off x="1545751" y="5022261"/>
            <a:ext cx="1031266" cy="134065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40"/>
          <a:srcRect r="13160"/>
          <a:stretch>
            <a:fillRect/>
          </a:stretch>
        </p:blipFill>
        <p:spPr>
          <a:xfrm>
            <a:off x="4696810" y="3429000"/>
            <a:ext cx="1164225" cy="412506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 rotWithShape="1">
          <a:blip r:embed="rId41"/>
          <a:stretch>
            <a:fillRect/>
          </a:stretch>
        </p:blipFill>
        <p:spPr>
          <a:xfrm>
            <a:off x="5764059" y="5492800"/>
            <a:ext cx="1036551" cy="232064"/>
          </a:xfrm>
          <a:prstGeom prst="rect">
            <a:avLst/>
          </a:prstGeom>
        </p:spPr>
      </p:pic>
      <p:sp>
        <p:nvSpPr>
          <p:cNvPr id="44" name="직사각형 1"/>
          <p:cNvSpPr/>
          <p:nvPr/>
        </p:nvSpPr>
        <p:spPr>
          <a:xfrm>
            <a:off x="0" y="283270"/>
            <a:ext cx="1791386" cy="290495"/>
          </a:xfrm>
          <a:prstGeom prst="rect">
            <a:avLst/>
          </a:prstGeom>
          <a:solidFill>
            <a:srgbClr val="1c583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lvl="0">
              <a:defRPr/>
            </a:pPr>
            <a:r>
              <a:rPr lang="en-US" altLang="ko-KR" sz="1000" b="1">
                <a:ln w="9525">
                  <a:solidFill>
                    <a:srgbClr val="4472c4">
                      <a:alpha val="0"/>
                    </a:srgbClr>
                  </a:solidFill>
                </a:ln>
                <a:solidFill>
                  <a:prstClr val="white">
                    <a:lumMod val="95000"/>
                  </a:prstClr>
                </a:solidFill>
                <a:latin typeface="맑은 고딕"/>
              </a:rPr>
              <a:t>Client</a:t>
            </a:r>
            <a:endParaRPr lang="en-US" altLang="ko-KR" sz="1000" b="1">
              <a:solidFill>
                <a:prstClr val="white">
                  <a:lumMod val="95000"/>
                </a:prstClr>
              </a:solidFill>
              <a:latin typeface="맑은 고딕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86340" y="284829"/>
            <a:ext cx="41249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500" b="1">
                <a:latin typeface="+mn-ea"/>
              </a:rPr>
              <a:t>주요 고객사</a:t>
            </a:r>
            <a:endParaRPr lang="ko-KR" altLang="en-US" sz="1500" b="1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6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3531</ep:Words>
  <ep:PresentationFormat>A4 용지(210x297mm)</ep:PresentationFormat>
  <ep:Paragraphs>453</ep:Paragraphs>
  <ep:Slides>76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76</vt:i4>
      </vt:variant>
    </vt:vector>
  </ep:HeadingPairs>
  <ep:TitlesOfParts>
    <vt:vector size="78" baseType="lpstr">
      <vt:lpstr>Office 테마</vt:lpstr>
      <vt:lpstr>6_Office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슬라이드 59</vt:lpstr>
      <vt:lpstr>슬라이드 60</vt:lpstr>
      <vt:lpstr>슬라이드 61</vt:lpstr>
      <vt:lpstr>슬라이드 62</vt:lpstr>
      <vt:lpstr>슬라이드 63</vt:lpstr>
      <vt:lpstr>슬라이드 64</vt:lpstr>
      <vt:lpstr>슬라이드 65</vt:lpstr>
      <vt:lpstr>슬라이드 66</vt:lpstr>
      <vt:lpstr>슬라이드 67</vt:lpstr>
      <vt:lpstr>슬라이드 68</vt:lpstr>
      <vt:lpstr>슬라이드 69</vt:lpstr>
      <vt:lpstr>슬라이드 70</vt:lpstr>
      <vt:lpstr>슬라이드 71</vt:lpstr>
      <vt:lpstr>슬라이드 72</vt:lpstr>
      <vt:lpstr>슬라이드 73</vt:lpstr>
      <vt:lpstr>슬라이드 74</vt:lpstr>
      <vt:lpstr>슬라이드 75</vt:lpstr>
      <vt:lpstr>슬라이드 76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2021-11-12T01:19:54.000</dcterms:created>
  <dc:creator>고 승욱</dc:creator>
  <cp:lastModifiedBy>User2</cp:lastModifiedBy>
  <dcterms:modified xsi:type="dcterms:W3CDTF">2023-01-18T00:43:50.295</dcterms:modified>
  <cp:revision>179</cp:revision>
  <dc:title>PowerPoint 프레젠테이션</dc:title>
  <cp:version/>
</cp:coreProperties>
</file>